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7" r:id="rId1"/>
    <p:sldMasterId id="2147483961" r:id="rId2"/>
  </p:sldMasterIdLst>
  <p:notesMasterIdLst>
    <p:notesMasterId r:id="rId50"/>
  </p:notesMasterIdLst>
  <p:sldIdLst>
    <p:sldId id="26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7" r:id="rId12"/>
    <p:sldId id="298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B6AD"/>
    <a:srgbClr val="FF9933"/>
    <a:srgbClr val="3399FF"/>
    <a:srgbClr val="FFCC00"/>
    <a:srgbClr val="FF9966"/>
    <a:srgbClr val="FFCC99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>
      <p:cViewPr varScale="1">
        <p:scale>
          <a:sx n="82" d="100"/>
          <a:sy n="82" d="100"/>
        </p:scale>
        <p:origin x="-1526" y="-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9C8E7D-FFF5-4A67-9BC5-BFEBA39EA6A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689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i_img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005263"/>
            <a:ext cx="141922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0" y="1981200"/>
            <a:ext cx="9144000" cy="17526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545454">
                  <a:alpha val="0"/>
                </a:srgbClr>
              </a:gs>
              <a:gs pos="100000">
                <a:srgbClr val="EAEAEA">
                  <a:alpha val="79999"/>
                </a:srgbClr>
              </a:gs>
            </a:gsLst>
            <a:lin ang="2700000" scaled="1"/>
          </a:gradFill>
          <a:ln w="12700" algn="ctr">
            <a:solidFill>
              <a:srgbClr val="C0C0C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179388" cy="5229225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5229225"/>
            <a:ext cx="179388" cy="1628775"/>
          </a:xfrm>
          <a:prstGeom prst="rect">
            <a:avLst/>
          </a:prstGeom>
          <a:solidFill>
            <a:srgbClr val="0099CC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98189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3FF020-DAF1-4251-99D3-9DB79DBAC2E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0162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34950"/>
            <a:ext cx="2057400" cy="614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34950"/>
            <a:ext cx="6019800" cy="614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ABD04-62BF-4514-9011-432CDFEA3F1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935840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altLang="ko-KR" smtClean="0"/>
              <a:t>2018_2_C++_chapt06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0795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4800" spc="6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66D777-4359-42E5-B284-18B58639FC5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4931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122" y="116632"/>
            <a:ext cx="7649862" cy="670351"/>
          </a:xfrm>
        </p:spPr>
        <p:txBody>
          <a:bodyPr anchor="ctr">
            <a:normAutofit/>
          </a:bodyPr>
          <a:lstStyle>
            <a:lvl1pPr algn="r"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832648"/>
          </a:xfrm>
        </p:spPr>
        <p:txBody>
          <a:bodyPr>
            <a:normAutofit/>
          </a:bodyPr>
          <a:lstStyle>
            <a:lvl1pPr marL="228600" indent="-228600">
              <a:buClr>
                <a:schemeClr val="accent1">
                  <a:lumMod val="50000"/>
                </a:schemeClr>
              </a:buClr>
              <a:buSzPct val="90000"/>
              <a:buFont typeface="맑은 고딕" panose="020B0503020000020004" pitchFamily="50" charset="-127"/>
              <a:buChar char="◎"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6858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3pPr>
            <a:lvl4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4pPr>
            <a:lvl5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8710" y="6509306"/>
            <a:ext cx="323528" cy="318412"/>
          </a:xfrm>
        </p:spPr>
        <p:txBody>
          <a:bodyPr/>
          <a:lstStyle>
            <a:lvl1pPr algn="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66D777-4359-42E5-B284-18B58639FC5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cxnSp>
        <p:nvCxnSpPr>
          <p:cNvPr id="14" name="직선 연결선 13"/>
          <p:cNvCxnSpPr/>
          <p:nvPr userDrawn="1"/>
        </p:nvCxnSpPr>
        <p:spPr>
          <a:xfrm flipH="1">
            <a:off x="1402632" y="786983"/>
            <a:ext cx="774136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347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B272ACE-A2E0-4B15-9E00-14769F87BBD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62280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9C67-A753-47C6-B574-554953FE317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9317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6EB1-7BEA-454E-98B0-AAC0543AD17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03885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F6A7-E3DE-4B5E-820B-DA38874B6BEF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557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5F0F-DB07-44AC-808C-B191F01DC4EB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837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01FF9D-D8BD-4837-B675-2581F00216C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180123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74C71886-B5B5-4636-8A58-EE6CB1EAFDA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18603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CDE1005-C856-41D0-97E2-5CD53282BFFE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6470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F020-DAF1-4251-99D3-9DB79DBAC2E8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1272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ABD04-62BF-4514-9011-432CDFEA3F1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036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272ACE-A2E0-4B15-9E00-14769F87BBD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145110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889C67-A753-47C6-B574-554953FE317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761782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486EB1-7BEA-454E-98B0-AAC0543AD17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92138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EF6A7-E3DE-4B5E-820B-DA38874B6BE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94595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E5F0F-DB07-44AC-808C-B191F01DC4E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502979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C71886-B5B5-4636-8A58-EE6CB1EAFD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591170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E1005-C856-41D0-97E2-5CD53282BFF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45904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i_img_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260350"/>
            <a:ext cx="554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AutoShape 3"/>
          <p:cNvSpPr>
            <a:spLocks noChangeArrowheads="1"/>
          </p:cNvSpPr>
          <p:nvPr/>
        </p:nvSpPr>
        <p:spPr bwMode="auto">
          <a:xfrm>
            <a:off x="0" y="188913"/>
            <a:ext cx="9144000" cy="533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545454">
                  <a:alpha val="0"/>
                </a:srgbClr>
              </a:gs>
              <a:gs pos="100000">
                <a:srgbClr val="EAEAEA">
                  <a:alpha val="79999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4950"/>
            <a:ext cx="82296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453188"/>
            <a:ext cx="2895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1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61125"/>
            <a:ext cx="213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66D777-4359-42E5-B284-18B58639FC5B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79388" cy="5229225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5229225"/>
            <a:ext cx="179388" cy="1628775"/>
          </a:xfrm>
          <a:prstGeom prst="rect">
            <a:avLst/>
          </a:prstGeom>
          <a:solidFill>
            <a:srgbClr val="0099CC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9" r:id="rId12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2018_2_C++_chapt06</a:t>
            </a:r>
            <a:endParaRPr lang="en-US" altLang="ko-KR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9038906" y="-12284"/>
            <a:ext cx="1050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구름 모양 설명선 6"/>
          <p:cNvSpPr/>
          <p:nvPr userDrawn="1"/>
        </p:nvSpPr>
        <p:spPr>
          <a:xfrm>
            <a:off x="8820472" y="6547468"/>
            <a:ext cx="319540" cy="265908"/>
          </a:xfrm>
          <a:prstGeom prst="cloudCallout">
            <a:avLst>
              <a:gd name="adj1" fmla="val 3350"/>
              <a:gd name="adj2" fmla="val 4312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52366" y="6499920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666D777-4359-42E5-B284-18B58639FC5B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921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입출력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입출력 클래스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8" y="1340768"/>
            <a:ext cx="86564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US" altLang="ko-KR" b="1" dirty="0" smtClean="0"/>
              <a:t>C++ </a:t>
            </a:r>
            <a:r>
              <a:rPr lang="ko-KR" altLang="en-US" b="1" dirty="0" smtClean="0"/>
              <a:t>프로그램이 실행될 때 자동으로 생겨나는 </a:t>
            </a: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1">
              <a:spcBef>
                <a:spcPts val="400"/>
              </a:spcBef>
            </a:pPr>
            <a:r>
              <a:rPr lang="en-US" altLang="ko-KR" b="1" dirty="0" smtClean="0"/>
              <a:t>cin</a:t>
            </a:r>
          </a:p>
          <a:p>
            <a:pPr lvl="2">
              <a:spcBef>
                <a:spcPts val="400"/>
              </a:spcBef>
            </a:pPr>
            <a:r>
              <a:rPr lang="en-US" altLang="ko-KR" b="1" dirty="0" smtClean="0"/>
              <a:t>istream</a:t>
            </a:r>
            <a:r>
              <a:rPr lang="ko-KR" altLang="en-US" b="1" dirty="0" smtClean="0"/>
              <a:t>타입의 </a:t>
            </a: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객체로서 키보드 장치와 연결</a:t>
            </a:r>
            <a:endParaRPr lang="en-US" altLang="ko-KR" b="1" dirty="0" smtClean="0"/>
          </a:p>
          <a:p>
            <a:pPr lvl="1">
              <a:spcBef>
                <a:spcPts val="400"/>
              </a:spcBef>
            </a:pPr>
            <a:r>
              <a:rPr lang="en-US" altLang="ko-KR" b="1" dirty="0" smtClean="0"/>
              <a:t>cout</a:t>
            </a:r>
          </a:p>
          <a:p>
            <a:pPr lvl="2">
              <a:spcBef>
                <a:spcPts val="400"/>
              </a:spcBef>
            </a:pPr>
            <a:r>
              <a:rPr lang="en-US" altLang="ko-KR" b="1" dirty="0" smtClean="0"/>
              <a:t>ostream</a:t>
            </a:r>
            <a:r>
              <a:rPr lang="ko-KR" altLang="en-US" b="1" dirty="0"/>
              <a:t>타입의 </a:t>
            </a:r>
            <a:r>
              <a:rPr lang="ko-KR" altLang="en-US" b="1" dirty="0" err="1"/>
              <a:t>스트림</a:t>
            </a:r>
            <a:r>
              <a:rPr lang="ko-KR" altLang="en-US" b="1" dirty="0"/>
              <a:t> 객체로서 </a:t>
            </a:r>
            <a:r>
              <a:rPr lang="ko-KR" altLang="en-US" b="1" dirty="0" smtClean="0"/>
              <a:t>스크린 장치와 연결</a:t>
            </a:r>
            <a:endParaRPr lang="en-US" altLang="ko-KR" b="1" dirty="0" smtClean="0"/>
          </a:p>
          <a:p>
            <a:pPr lvl="1">
              <a:spcBef>
                <a:spcPts val="400"/>
              </a:spcBef>
            </a:pPr>
            <a:r>
              <a:rPr lang="en-US" altLang="ko-KR" b="1" dirty="0" err="1" smtClean="0"/>
              <a:t>cerr</a:t>
            </a:r>
            <a:endParaRPr lang="en-US" altLang="ko-KR" b="1" dirty="0" smtClean="0"/>
          </a:p>
          <a:p>
            <a:pPr lvl="2">
              <a:spcBef>
                <a:spcPts val="400"/>
              </a:spcBef>
            </a:pPr>
            <a:r>
              <a:rPr lang="en-US" altLang="ko-KR" b="1" dirty="0"/>
              <a:t>ostream</a:t>
            </a:r>
            <a:r>
              <a:rPr lang="ko-KR" altLang="en-US" b="1" dirty="0"/>
              <a:t>타입의 </a:t>
            </a:r>
            <a:r>
              <a:rPr lang="ko-KR" altLang="en-US" b="1" dirty="0" err="1"/>
              <a:t>스트림</a:t>
            </a:r>
            <a:r>
              <a:rPr lang="ko-KR" altLang="en-US" b="1" dirty="0"/>
              <a:t> 객체로서 스크린 장치와 연결</a:t>
            </a:r>
            <a:endParaRPr lang="en-US" altLang="ko-KR" b="1" dirty="0"/>
          </a:p>
          <a:p>
            <a:pPr lvl="2">
              <a:spcBef>
                <a:spcPts val="400"/>
              </a:spcBef>
            </a:pPr>
            <a:r>
              <a:rPr lang="ko-KR" altLang="en-US" b="1" dirty="0"/>
              <a:t>오류 메시지를 출력할 목적</a:t>
            </a:r>
            <a:endParaRPr lang="en-US" altLang="ko-KR" b="1" dirty="0"/>
          </a:p>
          <a:p>
            <a:pPr lvl="2">
              <a:spcBef>
                <a:spcPts val="400"/>
              </a:spcBef>
            </a:pP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내부 버퍼 거치지 않고 출력</a:t>
            </a:r>
            <a:endParaRPr lang="en-US" altLang="ko-KR" b="1" dirty="0" smtClean="0"/>
          </a:p>
          <a:p>
            <a:pPr lvl="1">
              <a:spcBef>
                <a:spcPts val="400"/>
              </a:spcBef>
            </a:pPr>
            <a:r>
              <a:rPr lang="en-US" altLang="ko-KR" b="1" dirty="0" smtClean="0"/>
              <a:t>clog</a:t>
            </a:r>
          </a:p>
          <a:p>
            <a:pPr lvl="2">
              <a:spcBef>
                <a:spcPts val="400"/>
              </a:spcBef>
            </a:pPr>
            <a:r>
              <a:rPr lang="en-US" altLang="ko-KR" b="1" dirty="0"/>
              <a:t>ostream</a:t>
            </a:r>
            <a:r>
              <a:rPr lang="ko-KR" altLang="en-US" b="1" dirty="0"/>
              <a:t>타입의 </a:t>
            </a:r>
            <a:r>
              <a:rPr lang="ko-KR" altLang="en-US" b="1" dirty="0" err="1"/>
              <a:t>스트림</a:t>
            </a:r>
            <a:r>
              <a:rPr lang="ko-KR" altLang="en-US" b="1" dirty="0"/>
              <a:t> 객체로서 스크린 장치와 연결</a:t>
            </a:r>
            <a:endParaRPr lang="en-US" altLang="ko-KR" b="1" dirty="0"/>
          </a:p>
          <a:p>
            <a:pPr lvl="2">
              <a:spcBef>
                <a:spcPts val="400"/>
              </a:spcBef>
            </a:pPr>
            <a:r>
              <a:rPr lang="ko-KR" altLang="en-US" b="1" dirty="0"/>
              <a:t>오류 </a:t>
            </a:r>
            <a:r>
              <a:rPr lang="ko-KR" altLang="en-US" b="1" dirty="0" smtClean="0"/>
              <a:t>메시지를 출력할 목적</a:t>
            </a:r>
            <a:endParaRPr lang="en-US" altLang="ko-KR" b="1" dirty="0"/>
          </a:p>
          <a:p>
            <a:pPr lvl="2">
              <a:spcBef>
                <a:spcPts val="400"/>
              </a:spcBef>
            </a:pPr>
            <a:r>
              <a:rPr lang="ko-KR" altLang="en-US" b="1" dirty="0" err="1"/>
              <a:t>스트림</a:t>
            </a:r>
            <a:r>
              <a:rPr lang="ko-KR" altLang="en-US" b="1" dirty="0"/>
              <a:t> 내부에 </a:t>
            </a:r>
            <a:r>
              <a:rPr lang="ko-KR" altLang="en-US" b="1" dirty="0" smtClean="0"/>
              <a:t>버퍼 거쳐 출력</a:t>
            </a:r>
            <a:endParaRPr lang="en-US" altLang="ko-KR" b="1" dirty="0"/>
          </a:p>
          <a:p>
            <a:pPr lvl="1">
              <a:spcBef>
                <a:spcPts val="400"/>
              </a:spcBef>
            </a:pPr>
            <a:endParaRPr lang="en-US" altLang="ko-KR" b="1" dirty="0"/>
          </a:p>
          <a:p>
            <a:pPr lvl="2">
              <a:spcBef>
                <a:spcPts val="400"/>
              </a:spcBef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57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&lt;</a:t>
            </a:r>
            <a:r>
              <a:rPr lang="en-US" altLang="ko-KR" cap="none" dirty="0" smtClean="0">
                <a:latin typeface="+mj-ea"/>
              </a:rPr>
              <a:t>iostream</a:t>
            </a:r>
            <a:r>
              <a:rPr lang="en-US" altLang="ko-KR" dirty="0" smtClean="0">
                <a:latin typeface="+mj-ea"/>
              </a:rPr>
              <a:t>&gt;</a:t>
            </a:r>
            <a:r>
              <a:rPr lang="ko-KR" altLang="en-US" dirty="0" smtClean="0">
                <a:latin typeface="+mj-ea"/>
              </a:rPr>
              <a:t>에 선언된 </a:t>
            </a:r>
            <a:r>
              <a:rPr lang="ko-KR" altLang="en-US" dirty="0" err="1" smtClean="0">
                <a:latin typeface="+mj-ea"/>
              </a:rPr>
              <a:t>스트림</a:t>
            </a:r>
            <a:r>
              <a:rPr lang="ko-KR" altLang="en-US" dirty="0" smtClean="0">
                <a:latin typeface="+mj-ea"/>
              </a:rPr>
              <a:t> 객체들</a:t>
            </a:r>
            <a:endParaRPr lang="ko-KR" altLang="en-US" dirty="0">
              <a:latin typeface="+mj-ea"/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8500"/>
            <a:ext cx="8009450" cy="364110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자유형 4"/>
          <p:cNvSpPr/>
          <p:nvPr/>
        </p:nvSpPr>
        <p:spPr>
          <a:xfrm>
            <a:off x="4012127" y="3029990"/>
            <a:ext cx="1065592" cy="45719"/>
          </a:xfrm>
          <a:custGeom>
            <a:avLst/>
            <a:gdLst>
              <a:gd name="connsiteX0" fmla="*/ 0 w 923637"/>
              <a:gd name="connsiteY0" fmla="*/ 0 h 27709"/>
              <a:gd name="connsiteX1" fmla="*/ 46182 w 923637"/>
              <a:gd name="connsiteY1" fmla="*/ 9236 h 27709"/>
              <a:gd name="connsiteX2" fmla="*/ 73891 w 923637"/>
              <a:gd name="connsiteY2" fmla="*/ 18473 h 27709"/>
              <a:gd name="connsiteX3" fmla="*/ 120073 w 923637"/>
              <a:gd name="connsiteY3" fmla="*/ 27709 h 27709"/>
              <a:gd name="connsiteX4" fmla="*/ 203200 w 923637"/>
              <a:gd name="connsiteY4" fmla="*/ 18473 h 27709"/>
              <a:gd name="connsiteX5" fmla="*/ 267855 w 923637"/>
              <a:gd name="connsiteY5" fmla="*/ 0 h 27709"/>
              <a:gd name="connsiteX6" fmla="*/ 378691 w 923637"/>
              <a:gd name="connsiteY6" fmla="*/ 9236 h 27709"/>
              <a:gd name="connsiteX7" fmla="*/ 434109 w 923637"/>
              <a:gd name="connsiteY7" fmla="*/ 18473 h 27709"/>
              <a:gd name="connsiteX8" fmla="*/ 729673 w 923637"/>
              <a:gd name="connsiteY8" fmla="*/ 27709 h 27709"/>
              <a:gd name="connsiteX9" fmla="*/ 923637 w 923637"/>
              <a:gd name="connsiteY9" fmla="*/ 18473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637" h="27709">
                <a:moveTo>
                  <a:pt x="0" y="0"/>
                </a:moveTo>
                <a:cubicBezTo>
                  <a:pt x="15394" y="3079"/>
                  <a:pt x="30952" y="5428"/>
                  <a:pt x="46182" y="9236"/>
                </a:cubicBezTo>
                <a:cubicBezTo>
                  <a:pt x="55627" y="11597"/>
                  <a:pt x="64446" y="16112"/>
                  <a:pt x="73891" y="18473"/>
                </a:cubicBezTo>
                <a:cubicBezTo>
                  <a:pt x="89121" y="22281"/>
                  <a:pt x="104679" y="24630"/>
                  <a:pt x="120073" y="27709"/>
                </a:cubicBezTo>
                <a:cubicBezTo>
                  <a:pt x="147782" y="24630"/>
                  <a:pt x="175645" y="22712"/>
                  <a:pt x="203200" y="18473"/>
                </a:cubicBezTo>
                <a:cubicBezTo>
                  <a:pt x="224734" y="15160"/>
                  <a:pt x="247167" y="6896"/>
                  <a:pt x="267855" y="0"/>
                </a:cubicBezTo>
                <a:cubicBezTo>
                  <a:pt x="304800" y="3079"/>
                  <a:pt x="341844" y="5142"/>
                  <a:pt x="378691" y="9236"/>
                </a:cubicBezTo>
                <a:cubicBezTo>
                  <a:pt x="397304" y="11304"/>
                  <a:pt x="415407" y="17489"/>
                  <a:pt x="434109" y="18473"/>
                </a:cubicBezTo>
                <a:cubicBezTo>
                  <a:pt x="532542" y="23654"/>
                  <a:pt x="631152" y="24630"/>
                  <a:pt x="729673" y="27709"/>
                </a:cubicBezTo>
                <a:cubicBezTo>
                  <a:pt x="905150" y="17961"/>
                  <a:pt x="840424" y="18473"/>
                  <a:pt x="923637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013937" y="3242426"/>
            <a:ext cx="1206135" cy="45719"/>
          </a:xfrm>
          <a:custGeom>
            <a:avLst/>
            <a:gdLst>
              <a:gd name="connsiteX0" fmla="*/ 0 w 1045457"/>
              <a:gd name="connsiteY0" fmla="*/ 9543 h 18779"/>
              <a:gd name="connsiteX1" fmla="*/ 471055 w 1045457"/>
              <a:gd name="connsiteY1" fmla="*/ 18779 h 18779"/>
              <a:gd name="connsiteX2" fmla="*/ 942110 w 1045457"/>
              <a:gd name="connsiteY2" fmla="*/ 9543 h 18779"/>
              <a:gd name="connsiteX3" fmla="*/ 997528 w 1045457"/>
              <a:gd name="connsiteY3" fmla="*/ 307 h 1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457" h="18779">
                <a:moveTo>
                  <a:pt x="0" y="9543"/>
                </a:moveTo>
                <a:lnTo>
                  <a:pt x="471055" y="18779"/>
                </a:lnTo>
                <a:cubicBezTo>
                  <a:pt x="628104" y="18779"/>
                  <a:pt x="785169" y="15355"/>
                  <a:pt x="942110" y="9543"/>
                </a:cubicBezTo>
                <a:cubicBezTo>
                  <a:pt x="1270354" y="-2614"/>
                  <a:pt x="683282" y="307"/>
                  <a:pt x="997528" y="30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069606" y="3429000"/>
            <a:ext cx="1065591" cy="90055"/>
          </a:xfrm>
          <a:custGeom>
            <a:avLst/>
            <a:gdLst>
              <a:gd name="connsiteX0" fmla="*/ 0 w 923636"/>
              <a:gd name="connsiteY0" fmla="*/ 18473 h 55419"/>
              <a:gd name="connsiteX1" fmla="*/ 184727 w 923636"/>
              <a:gd name="connsiteY1" fmla="*/ 9237 h 55419"/>
              <a:gd name="connsiteX2" fmla="*/ 240145 w 923636"/>
              <a:gd name="connsiteY2" fmla="*/ 0 h 55419"/>
              <a:gd name="connsiteX3" fmla="*/ 350982 w 923636"/>
              <a:gd name="connsiteY3" fmla="*/ 9237 h 55419"/>
              <a:gd name="connsiteX4" fmla="*/ 655782 w 923636"/>
              <a:gd name="connsiteY4" fmla="*/ 27709 h 55419"/>
              <a:gd name="connsiteX5" fmla="*/ 711200 w 923636"/>
              <a:gd name="connsiteY5" fmla="*/ 46182 h 55419"/>
              <a:gd name="connsiteX6" fmla="*/ 738909 w 923636"/>
              <a:gd name="connsiteY6" fmla="*/ 55419 h 55419"/>
              <a:gd name="connsiteX7" fmla="*/ 923636 w 923636"/>
              <a:gd name="connsiteY7" fmla="*/ 55419 h 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636" h="55419">
                <a:moveTo>
                  <a:pt x="0" y="18473"/>
                </a:moveTo>
                <a:cubicBezTo>
                  <a:pt x="61576" y="15394"/>
                  <a:pt x="123256" y="13966"/>
                  <a:pt x="184727" y="9237"/>
                </a:cubicBezTo>
                <a:cubicBezTo>
                  <a:pt x="203399" y="7801"/>
                  <a:pt x="221417" y="0"/>
                  <a:pt x="240145" y="0"/>
                </a:cubicBezTo>
                <a:cubicBezTo>
                  <a:pt x="277219" y="0"/>
                  <a:pt x="314036" y="6158"/>
                  <a:pt x="350982" y="9237"/>
                </a:cubicBezTo>
                <a:cubicBezTo>
                  <a:pt x="472408" y="49711"/>
                  <a:pt x="311592" y="-973"/>
                  <a:pt x="655782" y="27709"/>
                </a:cubicBezTo>
                <a:cubicBezTo>
                  <a:pt x="675187" y="29326"/>
                  <a:pt x="692727" y="40024"/>
                  <a:pt x="711200" y="46182"/>
                </a:cubicBezTo>
                <a:cubicBezTo>
                  <a:pt x="720436" y="49261"/>
                  <a:pt x="729173" y="55419"/>
                  <a:pt x="738909" y="55419"/>
                </a:cubicBezTo>
                <a:lnTo>
                  <a:pt x="923636" y="55419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054693" y="3694790"/>
            <a:ext cx="1108214" cy="45719"/>
          </a:xfrm>
          <a:custGeom>
            <a:avLst/>
            <a:gdLst>
              <a:gd name="connsiteX0" fmla="*/ 0 w 960581"/>
              <a:gd name="connsiteY0" fmla="*/ 0 h 27491"/>
              <a:gd name="connsiteX1" fmla="*/ 720436 w 960581"/>
              <a:gd name="connsiteY1" fmla="*/ 18473 h 27491"/>
              <a:gd name="connsiteX2" fmla="*/ 960581 w 960581"/>
              <a:gd name="connsiteY2" fmla="*/ 18473 h 2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581" h="27491">
                <a:moveTo>
                  <a:pt x="0" y="0"/>
                </a:moveTo>
                <a:cubicBezTo>
                  <a:pt x="265675" y="53140"/>
                  <a:pt x="43553" y="11636"/>
                  <a:pt x="720436" y="18473"/>
                </a:cubicBezTo>
                <a:cubicBezTo>
                  <a:pt x="800480" y="19281"/>
                  <a:pt x="880533" y="18473"/>
                  <a:pt x="960581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cap="none" dirty="0" smtClean="0">
                <a:latin typeface="+mj-ea"/>
              </a:rPr>
              <a:t>ostream</a:t>
            </a:r>
            <a:r>
              <a:rPr lang="en-US" altLang="ko-KR" sz="2800" dirty="0" smtClean="0">
                <a:latin typeface="+mj-ea"/>
              </a:rPr>
              <a:t> </a:t>
            </a:r>
            <a:r>
              <a:rPr lang="ko-KR" altLang="en-US" sz="2800" dirty="0" smtClean="0">
                <a:latin typeface="+mj-ea"/>
              </a:rPr>
              <a:t>멤버 함수를 이용한 문자 출력</a:t>
            </a:r>
            <a:endParaRPr lang="ko-KR" altLang="en-US" sz="28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396673"/>
            <a:ext cx="8712968" cy="50783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>
                <a:latin typeface="+mj-ea"/>
                <a:ea typeface="+mj-ea"/>
              </a:rPr>
              <a:t>#include &lt;iostream&gt;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using namespace </a:t>
            </a:r>
            <a:r>
              <a:rPr lang="en-US" altLang="ko-KR" b="1" dirty="0" err="1">
                <a:latin typeface="+mj-ea"/>
                <a:ea typeface="+mj-ea"/>
              </a:rPr>
              <a:t>std</a:t>
            </a:r>
            <a:r>
              <a:rPr lang="en-US" altLang="ko-KR" b="1" dirty="0">
                <a:latin typeface="+mj-ea"/>
                <a:ea typeface="+mj-ea"/>
              </a:rPr>
              <a:t>;</a:t>
            </a:r>
          </a:p>
          <a:p>
            <a:pPr defTabSz="180000"/>
            <a:endParaRPr lang="en-US" altLang="ko-KR" b="1" dirty="0">
              <a:latin typeface="+mj-ea"/>
              <a:ea typeface="+mj-ea"/>
            </a:endParaRPr>
          </a:p>
          <a:p>
            <a:pPr defTabSz="180000"/>
            <a:r>
              <a:rPr lang="en-US" altLang="ko-KR" b="1" dirty="0" err="1">
                <a:latin typeface="+mj-ea"/>
                <a:ea typeface="+mj-ea"/>
              </a:rPr>
              <a:t>int</a:t>
            </a:r>
            <a:r>
              <a:rPr lang="en-US" altLang="ko-KR" b="1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// "</a:t>
            </a:r>
            <a:r>
              <a:rPr lang="en-US" altLang="ko-KR" b="1" dirty="0" smtClean="0">
                <a:solidFill>
                  <a:srgbClr val="00B050"/>
                </a:solidFill>
                <a:latin typeface="+mj-ea"/>
                <a:ea typeface="+mj-ea"/>
              </a:rPr>
              <a:t>Hi!"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를 출력하고 다음 줄로 넘어간다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cout.put</a:t>
            </a:r>
            <a:r>
              <a:rPr lang="en-US" altLang="ko-KR" b="1" dirty="0" smtClean="0">
                <a:latin typeface="+mj-ea"/>
                <a:ea typeface="+mj-ea"/>
              </a:rPr>
              <a:t>('H</a:t>
            </a:r>
            <a:r>
              <a:rPr lang="en-US" altLang="ko-KR" b="1" dirty="0">
                <a:latin typeface="+mj-ea"/>
                <a:ea typeface="+mj-ea"/>
              </a:rPr>
              <a:t>');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cout.put</a:t>
            </a:r>
            <a:r>
              <a:rPr lang="en-US" altLang="ko-KR" b="1" dirty="0">
                <a:latin typeface="+mj-ea"/>
                <a:ea typeface="+mj-ea"/>
              </a:rPr>
              <a:t>('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');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cout.put</a:t>
            </a:r>
            <a:r>
              <a:rPr lang="en-US" altLang="ko-KR" b="1" dirty="0">
                <a:latin typeface="+mj-ea"/>
                <a:ea typeface="+mj-ea"/>
              </a:rPr>
              <a:t>(33); </a:t>
            </a:r>
            <a:r>
              <a:rPr lang="en-US" altLang="ko-KR" b="1" dirty="0" smtClean="0">
                <a:latin typeface="+mj-ea"/>
                <a:ea typeface="+mj-ea"/>
              </a:rPr>
              <a:t>//</a:t>
            </a:r>
            <a:r>
              <a:rPr lang="en-US" altLang="ko-KR" b="1" dirty="0">
                <a:latin typeface="+mj-ea"/>
                <a:ea typeface="+mj-ea"/>
              </a:rPr>
              <a:t>ASCII </a:t>
            </a:r>
            <a:r>
              <a:rPr lang="ko-KR" altLang="en-US" b="1" dirty="0">
                <a:latin typeface="+mj-ea"/>
                <a:ea typeface="+mj-ea"/>
              </a:rPr>
              <a:t>코드 </a:t>
            </a:r>
            <a:r>
              <a:rPr lang="en-US" altLang="ko-KR" b="1" dirty="0">
                <a:latin typeface="+mj-ea"/>
                <a:ea typeface="+mj-ea"/>
              </a:rPr>
              <a:t>33</a:t>
            </a:r>
            <a:r>
              <a:rPr lang="ko-KR" altLang="en-US" b="1" dirty="0">
                <a:latin typeface="+mj-ea"/>
                <a:ea typeface="+mj-ea"/>
              </a:rPr>
              <a:t>은 </a:t>
            </a:r>
            <a:r>
              <a:rPr lang="en-US" altLang="ko-KR" b="1" dirty="0">
                <a:latin typeface="+mj-ea"/>
                <a:ea typeface="+mj-ea"/>
              </a:rPr>
              <a:t>‘!’ </a:t>
            </a:r>
            <a:r>
              <a:rPr lang="ko-KR" altLang="en-US" b="1" dirty="0">
                <a:latin typeface="+mj-ea"/>
                <a:ea typeface="+mj-ea"/>
              </a:rPr>
              <a:t>문자임</a:t>
            </a:r>
          </a:p>
          <a:p>
            <a:pPr defTabSz="180000"/>
            <a:endParaRPr lang="ko-KR" altLang="en-US" b="1" dirty="0">
              <a:latin typeface="+mj-ea"/>
              <a:ea typeface="+mj-ea"/>
            </a:endParaRPr>
          </a:p>
          <a:p>
            <a:pPr defTabSz="180000"/>
            <a:r>
              <a:rPr lang="ko-KR" altLang="en-US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cout.put</a:t>
            </a:r>
            <a:r>
              <a:rPr lang="en-US" altLang="ko-KR" b="1" dirty="0">
                <a:latin typeface="+mj-ea"/>
                <a:ea typeface="+mj-ea"/>
              </a:rPr>
              <a:t>('\n');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// "C++ "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을 출력한다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.</a:t>
            </a:r>
          </a:p>
          <a:p>
            <a:pPr defTabSz="180000"/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  //put() </a:t>
            </a:r>
            <a:r>
              <a:rPr lang="ko-KR" altLang="en-US" b="1" dirty="0" err="1">
                <a:solidFill>
                  <a:srgbClr val="00B050"/>
                </a:solidFill>
                <a:latin typeface="+mj-ea"/>
                <a:ea typeface="+mj-ea"/>
              </a:rPr>
              <a:t>메소드를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 연결하여 사용할 수 있다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cout.put</a:t>
            </a:r>
            <a:r>
              <a:rPr lang="en-US" altLang="ko-KR" b="1" dirty="0">
                <a:latin typeface="+mj-ea"/>
                <a:ea typeface="+mj-ea"/>
              </a:rPr>
              <a:t>('C').put('+').put('+').put(' </a:t>
            </a:r>
            <a:r>
              <a:rPr lang="en-US" altLang="ko-KR" b="1" dirty="0" smtClean="0">
                <a:latin typeface="+mj-ea"/>
                <a:ea typeface="+mj-ea"/>
              </a:rPr>
              <a:t>'); </a:t>
            </a:r>
            <a:endParaRPr lang="en-US" altLang="ko-KR" b="1" dirty="0">
              <a:latin typeface="+mj-ea"/>
              <a:ea typeface="+mj-ea"/>
            </a:endParaRPr>
          </a:p>
          <a:p>
            <a:pPr defTabSz="180000"/>
            <a:endParaRPr lang="en-US" altLang="ko-KR" b="1" dirty="0">
              <a:latin typeface="+mj-ea"/>
              <a:ea typeface="+mj-ea"/>
            </a:endParaRP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smtClean="0">
                <a:latin typeface="+mj-ea"/>
                <a:ea typeface="+mj-ea"/>
              </a:rPr>
              <a:t>char </a:t>
            </a:r>
            <a:r>
              <a:rPr lang="en-US" altLang="ko-KR" b="1" dirty="0" err="1" smtClean="0">
                <a:latin typeface="+mj-ea"/>
                <a:ea typeface="+mj-ea"/>
              </a:rPr>
              <a:t>str</a:t>
            </a:r>
            <a:r>
              <a:rPr lang="en-US" altLang="ko-KR" b="1" dirty="0" smtClean="0">
                <a:latin typeface="+mj-ea"/>
                <a:ea typeface="+mj-ea"/>
              </a:rPr>
              <a:t>[]="</a:t>
            </a:r>
            <a:r>
              <a:rPr lang="en-US" altLang="ko-KR" b="1" dirty="0">
                <a:latin typeface="+mj-ea"/>
                <a:ea typeface="+mj-ea"/>
              </a:rPr>
              <a:t>I love programming";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cout.write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en-US" altLang="ko-KR" b="1" dirty="0" err="1">
                <a:latin typeface="+mj-ea"/>
                <a:ea typeface="+mj-ea"/>
              </a:rPr>
              <a:t>str</a:t>
            </a:r>
            <a:r>
              <a:rPr lang="en-US" altLang="ko-KR" b="1" dirty="0">
                <a:latin typeface="+mj-ea"/>
                <a:ea typeface="+mj-ea"/>
              </a:rPr>
              <a:t>, 6); 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//  </a:t>
            </a:r>
            <a:r>
              <a:rPr lang="en-US" altLang="ko-KR" b="1" dirty="0" err="1">
                <a:solidFill>
                  <a:srgbClr val="00B050"/>
                </a:solidFill>
                <a:latin typeface="+mj-ea"/>
                <a:ea typeface="+mj-ea"/>
              </a:rPr>
              <a:t>str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배열의 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6 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개의 문자 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"I love"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를 </a:t>
            </a:r>
            <a:r>
              <a:rPr lang="ko-KR" altLang="en-US" b="1" dirty="0" err="1">
                <a:solidFill>
                  <a:srgbClr val="00B050"/>
                </a:solidFill>
                <a:latin typeface="+mj-ea"/>
                <a:ea typeface="+mj-ea"/>
              </a:rPr>
              <a:t>스트림에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 출력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}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168" y="1722208"/>
            <a:ext cx="2160240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Hi!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C</a:t>
            </a:r>
            <a:r>
              <a:rPr lang="en-US" altLang="ko-KR" sz="1600" b="1" dirty="0" smtClean="0">
                <a:latin typeface="+mj-ea"/>
                <a:ea typeface="+mj-ea"/>
              </a:rPr>
              <a:t>++ I love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874" y="915301"/>
            <a:ext cx="729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ostream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put(), write()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이용한 문자 화면 출력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27584" y="1396673"/>
            <a:ext cx="5256584" cy="2880320"/>
            <a:chOff x="-1044624" y="3590102"/>
            <a:chExt cx="5256584" cy="2880320"/>
          </a:xfrm>
        </p:grpSpPr>
        <p:sp>
          <p:nvSpPr>
            <p:cNvPr id="8" name="직사각형 7"/>
            <p:cNvSpPr/>
            <p:nvPr/>
          </p:nvSpPr>
          <p:spPr>
            <a:xfrm>
              <a:off x="-1044624" y="3590102"/>
              <a:ext cx="5256584" cy="2880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-720588" y="3650293"/>
              <a:ext cx="4608512" cy="2759938"/>
              <a:chOff x="971600" y="2757294"/>
              <a:chExt cx="4608512" cy="275993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/>
              <a:srcRect l="1708" t="3333" r="50484" b="3333"/>
              <a:stretch/>
            </p:blipFill>
            <p:spPr>
              <a:xfrm>
                <a:off x="971600" y="3212976"/>
                <a:ext cx="4608512" cy="230425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835696" y="2757294"/>
                <a:ext cx="2164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+mj-ea"/>
                    <a:ea typeface="+mj-ea"/>
                  </a:rPr>
                  <a:t>ostream </a:t>
                </a:r>
                <a:r>
                  <a:rPr lang="ko-KR" altLang="en-US" b="1" dirty="0">
                    <a:latin typeface="+mj-ea"/>
                    <a:ea typeface="+mj-ea"/>
                  </a:rPr>
                  <a:t>멤버 함수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6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253" y="116632"/>
            <a:ext cx="7931731" cy="670351"/>
          </a:xfrm>
        </p:spPr>
        <p:txBody>
          <a:bodyPr>
            <a:normAutofit fontScale="90000"/>
          </a:bodyPr>
          <a:lstStyle/>
          <a:p>
            <a:r>
              <a:rPr lang="en-US" altLang="ko-KR" sz="3200" cap="none" dirty="0" smtClean="0">
                <a:latin typeface="+mj-ea"/>
              </a:rPr>
              <a:t>istream </a:t>
            </a:r>
            <a:r>
              <a:rPr lang="ko-KR" altLang="en-US" sz="3200" cap="none" dirty="0" smtClean="0">
                <a:latin typeface="+mj-ea"/>
              </a:rPr>
              <a:t>멤버 함수 </a:t>
            </a:r>
            <a:r>
              <a:rPr lang="en-US" altLang="ko-KR" sz="3200" cap="none" dirty="0" smtClean="0">
                <a:latin typeface="+mj-ea"/>
              </a:rPr>
              <a:t>– </a:t>
            </a:r>
            <a:r>
              <a:rPr lang="ko-KR" altLang="en-US" sz="3200" cap="none" dirty="0" smtClean="0">
                <a:latin typeface="+mj-ea"/>
              </a:rPr>
              <a:t>문자 입력</a:t>
            </a:r>
            <a:r>
              <a:rPr lang="en-US" altLang="ko-KR" sz="3200" cap="none" dirty="0" smtClean="0">
                <a:latin typeface="+mj-ea"/>
              </a:rPr>
              <a:t>, get() </a:t>
            </a:r>
            <a:r>
              <a:rPr lang="ko-KR" altLang="en-US" sz="3200" dirty="0" smtClean="0">
                <a:latin typeface="+mj-ea"/>
              </a:rPr>
              <a:t>함수</a:t>
            </a:r>
            <a:endParaRPr lang="ko-KR" altLang="en-US" sz="3200" dirty="0">
              <a:latin typeface="+mj-ea"/>
            </a:endParaRPr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832648"/>
          </a:xfrm>
        </p:spPr>
        <p:txBody>
          <a:bodyPr/>
          <a:lstStyle/>
          <a:p>
            <a:r>
              <a:rPr lang="ko-KR" altLang="en-US" b="1" dirty="0" smtClean="0"/>
              <a:t>한글 문자는 읽을 수 없음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828710" y="6509306"/>
            <a:ext cx="323528" cy="318412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25253" y="3752520"/>
            <a:ext cx="6984775" cy="25545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</a:t>
            </a:r>
            <a:r>
              <a:rPr lang="en-US" altLang="ko-KR" sz="2000" b="1" dirty="0" err="1">
                <a:latin typeface="+mj-ea"/>
                <a:ea typeface="+mj-ea"/>
              </a:rPr>
              <a:t>int</a:t>
            </a:r>
            <a:r>
              <a:rPr lang="en-US" altLang="ko-KR" sz="2000" b="1" dirty="0">
                <a:latin typeface="+mj-ea"/>
                <a:ea typeface="+mj-ea"/>
              </a:rPr>
              <a:t> ch;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while((ch = </a:t>
            </a:r>
            <a:r>
              <a:rPr lang="en-US" altLang="ko-KR" sz="2000" b="1" dirty="0" err="1">
                <a:latin typeface="+mj-ea"/>
                <a:ea typeface="+mj-ea"/>
              </a:rPr>
              <a:t>cin.get</a:t>
            </a:r>
            <a:r>
              <a:rPr lang="en-US" altLang="ko-KR" sz="2000" b="1" dirty="0">
                <a:latin typeface="+mj-ea"/>
                <a:ea typeface="+mj-ea"/>
              </a:rPr>
              <a:t>()) !=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EOF</a:t>
            </a:r>
            <a:r>
              <a:rPr lang="en-US" altLang="ko-KR" sz="2000" b="1" dirty="0">
                <a:latin typeface="+mj-ea"/>
                <a:ea typeface="+mj-ea"/>
              </a:rPr>
              <a:t>) {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   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en-US" altLang="ko-KR" sz="2000" b="1" dirty="0">
                <a:solidFill>
                  <a:srgbClr val="00B050"/>
                </a:solidFill>
                <a:latin typeface="+mj-ea"/>
                <a:ea typeface="+mj-ea"/>
              </a:rPr>
              <a:t>EOF </a:t>
            </a:r>
            <a:r>
              <a:rPr lang="ko-KR" altLang="en-US" sz="2000" b="1" dirty="0">
                <a:solidFill>
                  <a:srgbClr val="00B050"/>
                </a:solidFill>
                <a:latin typeface="+mj-ea"/>
                <a:ea typeface="+mj-ea"/>
              </a:rPr>
              <a:t>는 </a:t>
            </a:r>
            <a:r>
              <a:rPr lang="en-US" altLang="ko-KR" sz="2000" b="1" dirty="0">
                <a:solidFill>
                  <a:srgbClr val="00B050"/>
                </a:solidFill>
                <a:latin typeface="+mj-ea"/>
                <a:ea typeface="+mj-ea"/>
              </a:rPr>
              <a:t>-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</a:rPr>
              <a:t>1, </a:t>
            </a:r>
            <a:r>
              <a:rPr lang="ko-KR" altLang="en-US" sz="2000" b="1" dirty="0">
                <a:solidFill>
                  <a:srgbClr val="00B050"/>
                </a:solidFill>
                <a:latin typeface="+mj-ea"/>
                <a:ea typeface="+mj-ea"/>
              </a:rPr>
              <a:t>입력 스트림의 끝인지 비교</a:t>
            </a:r>
          </a:p>
          <a:p>
            <a:pPr defTabSz="180000"/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</a:rPr>
              <a:t>     // &lt;enter&gt;</a:t>
            </a:r>
            <a:r>
              <a:rPr lang="ko-KR" altLang="en-US" sz="2000" b="1" dirty="0" err="1" smtClean="0">
                <a:solidFill>
                  <a:srgbClr val="00B050"/>
                </a:solidFill>
                <a:latin typeface="+mj-ea"/>
                <a:ea typeface="+mj-ea"/>
              </a:rPr>
              <a:t>키등의</a:t>
            </a:r>
            <a:r>
              <a:rPr lang="ko-KR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solidFill>
                  <a:srgbClr val="00B050"/>
                </a:solidFill>
                <a:latin typeface="+mj-ea"/>
                <a:ea typeface="+mj-ea"/>
              </a:rPr>
              <a:t>공백문자도</a:t>
            </a:r>
            <a:r>
              <a:rPr lang="ko-KR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 읽어 리턴</a:t>
            </a:r>
            <a:endParaRPr lang="en-US" altLang="ko-KR" sz="2000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</a:t>
            </a:r>
            <a:r>
              <a:rPr lang="en-US" altLang="ko-KR" sz="2000" b="1" dirty="0" err="1">
                <a:latin typeface="+mj-ea"/>
                <a:ea typeface="+mj-ea"/>
              </a:rPr>
              <a:t>cout.put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latin typeface="+mj-ea"/>
                <a:ea typeface="+mj-ea"/>
              </a:rPr>
              <a:t>ch</a:t>
            </a:r>
            <a:r>
              <a:rPr lang="en-US" altLang="ko-KR" sz="2000" b="1" dirty="0">
                <a:latin typeface="+mj-ea"/>
                <a:ea typeface="+mj-ea"/>
              </a:rPr>
              <a:t>); // </a:t>
            </a:r>
            <a:r>
              <a:rPr lang="ko-KR" altLang="en-US" sz="2000" b="1" dirty="0">
                <a:latin typeface="+mj-ea"/>
                <a:ea typeface="+mj-ea"/>
              </a:rPr>
              <a:t>읽은 문자 출력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	</a:t>
            </a:r>
            <a:r>
              <a:rPr lang="en-US" altLang="ko-KR" sz="2000" b="1" dirty="0">
                <a:latin typeface="+mj-ea"/>
                <a:ea typeface="+mj-ea"/>
              </a:rPr>
              <a:t>if(</a:t>
            </a:r>
            <a:r>
              <a:rPr lang="en-US" altLang="ko-KR" sz="2000" b="1" dirty="0" err="1">
                <a:latin typeface="+mj-ea"/>
                <a:ea typeface="+mj-ea"/>
              </a:rPr>
              <a:t>ch</a:t>
            </a:r>
            <a:r>
              <a:rPr lang="en-US" altLang="ko-KR" sz="2000" b="1" dirty="0">
                <a:latin typeface="+mj-ea"/>
                <a:ea typeface="+mj-ea"/>
              </a:rPr>
              <a:t> == '\n')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	break; </a:t>
            </a:r>
            <a:r>
              <a:rPr lang="en-US" altLang="ko-KR" sz="2000" b="1" dirty="0">
                <a:solidFill>
                  <a:srgbClr val="00B050"/>
                </a:solidFill>
                <a:latin typeface="+mj-ea"/>
                <a:ea typeface="+mj-ea"/>
              </a:rPr>
              <a:t>//&lt;Enter&gt; </a:t>
            </a:r>
            <a:r>
              <a:rPr lang="ko-KR" altLang="en-US" sz="2000" b="1" dirty="0">
                <a:solidFill>
                  <a:srgbClr val="00B050"/>
                </a:solidFill>
                <a:latin typeface="+mj-ea"/>
                <a:ea typeface="+mj-ea"/>
              </a:rPr>
              <a:t>키가 입력되면 읽기 중단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}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3211362"/>
            <a:ext cx="792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get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한 라인의 문자들을 읽는 코드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1" y="1409349"/>
            <a:ext cx="8199925" cy="1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45424" cy="670351"/>
          </a:xfrm>
        </p:spPr>
        <p:txBody>
          <a:bodyPr>
            <a:normAutofit fontScale="90000"/>
          </a:bodyPr>
          <a:lstStyle/>
          <a:p>
            <a:r>
              <a:rPr lang="en-US" altLang="ko-KR" sz="3200" cap="none" dirty="0" smtClean="0">
                <a:latin typeface="+mj-ea"/>
              </a:rPr>
              <a:t>istream </a:t>
            </a:r>
            <a:r>
              <a:rPr lang="ko-KR" altLang="en-US" sz="3200" cap="none" dirty="0" smtClean="0">
                <a:latin typeface="+mj-ea"/>
              </a:rPr>
              <a:t>멤버 함수 </a:t>
            </a:r>
            <a:r>
              <a:rPr lang="en-US" altLang="ko-KR" sz="3200" cap="none" dirty="0" smtClean="0">
                <a:latin typeface="+mj-ea"/>
              </a:rPr>
              <a:t>– </a:t>
            </a:r>
            <a:r>
              <a:rPr lang="ko-KR" altLang="en-US" sz="3200" cap="none" dirty="0" smtClean="0">
                <a:latin typeface="+mj-ea"/>
              </a:rPr>
              <a:t>문자 입력</a:t>
            </a:r>
            <a:r>
              <a:rPr lang="en-US" altLang="ko-KR" sz="3200" cap="none" dirty="0" smtClean="0">
                <a:latin typeface="+mj-ea"/>
              </a:rPr>
              <a:t>, get() </a:t>
            </a:r>
            <a:r>
              <a:rPr lang="ko-KR" altLang="en-US" sz="3200" dirty="0" smtClean="0">
                <a:latin typeface="+mj-ea"/>
              </a:rPr>
              <a:t>함수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0303" y="2005470"/>
            <a:ext cx="8426681" cy="34163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ko-KR" altLang="en-US" sz="2400" b="1" dirty="0">
                <a:latin typeface="+mj-ea"/>
                <a:ea typeface="+mj-ea"/>
              </a:rPr>
              <a:t>	</a:t>
            </a:r>
            <a:r>
              <a:rPr lang="en-US" altLang="ko-KR" sz="2400" b="1" dirty="0">
                <a:latin typeface="+mj-ea"/>
                <a:ea typeface="+mj-ea"/>
              </a:rPr>
              <a:t>char ch;</a:t>
            </a:r>
          </a:p>
          <a:p>
            <a:pPr defTabSz="180000"/>
            <a:r>
              <a:rPr lang="en-US" altLang="ko-KR" sz="2400" b="1" dirty="0">
                <a:latin typeface="+mj-ea"/>
                <a:ea typeface="+mj-ea"/>
              </a:rPr>
              <a:t>	</a:t>
            </a:r>
            <a:r>
              <a:rPr lang="en-US" altLang="ko-KR" sz="2400" b="1" dirty="0" smtClean="0">
                <a:latin typeface="+mj-ea"/>
                <a:ea typeface="+mj-ea"/>
              </a:rPr>
              <a:t>while(true) {</a:t>
            </a:r>
          </a:p>
          <a:p>
            <a:pPr defTabSz="180000"/>
            <a:r>
              <a:rPr lang="ko-KR" altLang="en-US" sz="2400" b="1" dirty="0">
                <a:latin typeface="+mj-ea"/>
                <a:ea typeface="+mj-ea"/>
              </a:rPr>
              <a:t>		</a:t>
            </a:r>
            <a:r>
              <a:rPr lang="en-US" altLang="ko-KR" sz="2400" b="1" dirty="0" err="1">
                <a:latin typeface="+mj-ea"/>
                <a:ea typeface="+mj-ea"/>
              </a:rPr>
              <a:t>cin.get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en-US" altLang="ko-KR" sz="2400" b="1" dirty="0" err="1">
                <a:latin typeface="+mj-ea"/>
                <a:ea typeface="+mj-ea"/>
              </a:rPr>
              <a:t>ch</a:t>
            </a:r>
            <a:r>
              <a:rPr lang="en-US" altLang="ko-KR" sz="2400" b="1" dirty="0">
                <a:latin typeface="+mj-ea"/>
                <a:ea typeface="+mj-ea"/>
              </a:rPr>
              <a:t>);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입력된 키를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ch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에 저장하여 </a:t>
            </a:r>
            <a:r>
              <a:rPr lang="ko-KR" altLang="en-US" sz="2400" b="1" dirty="0" smtClean="0">
                <a:solidFill>
                  <a:srgbClr val="00B050"/>
                </a:solidFill>
                <a:latin typeface="+mj-ea"/>
                <a:ea typeface="+mj-ea"/>
              </a:rPr>
              <a:t>리턴</a:t>
            </a:r>
            <a:endParaRPr lang="en-US" altLang="ko-KR" sz="2400" b="1" dirty="0" smtClean="0">
              <a:solidFill>
                <a:srgbClr val="00B05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sz="2400" b="1" dirty="0" smtClean="0">
                <a:latin typeface="+mj-ea"/>
                <a:ea typeface="+mj-ea"/>
              </a:rPr>
              <a:t>		if(</a:t>
            </a:r>
            <a:r>
              <a:rPr lang="en-US" altLang="ko-KR" sz="2400" b="1" dirty="0" err="1" smtClean="0">
                <a:latin typeface="+mj-ea"/>
                <a:ea typeface="+mj-ea"/>
              </a:rPr>
              <a:t>cin.eof</a:t>
            </a:r>
            <a:r>
              <a:rPr lang="en-US" altLang="ko-KR" sz="2400" b="1" dirty="0">
                <a:latin typeface="+mj-ea"/>
                <a:ea typeface="+mj-ea"/>
              </a:rPr>
              <a:t>())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// EOF 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문자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즉 </a:t>
            </a:r>
            <a:r>
              <a:rPr lang="en-US" altLang="ko-KR" sz="2400" b="1" dirty="0" err="1">
                <a:solidFill>
                  <a:srgbClr val="00B050"/>
                </a:solidFill>
                <a:latin typeface="+mj-ea"/>
                <a:ea typeface="+mj-ea"/>
              </a:rPr>
              <a:t>Ctrl+z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키가 입력되는 경우</a:t>
            </a:r>
          </a:p>
          <a:p>
            <a:pPr defTabSz="180000"/>
            <a:r>
              <a:rPr lang="en-US" altLang="ko-KR" sz="2400" b="1" dirty="0" smtClean="0">
                <a:latin typeface="+mj-ea"/>
                <a:ea typeface="+mj-ea"/>
              </a:rPr>
              <a:t>       break; </a:t>
            </a:r>
            <a:endParaRPr lang="ko-KR" altLang="en-US" sz="2400" b="1" dirty="0">
              <a:latin typeface="+mj-ea"/>
              <a:ea typeface="+mj-ea"/>
            </a:endParaRPr>
          </a:p>
          <a:p>
            <a:pPr defTabSz="180000"/>
            <a:r>
              <a:rPr lang="ko-KR" altLang="en-US" sz="2400" b="1" dirty="0">
                <a:latin typeface="+mj-ea"/>
                <a:ea typeface="+mj-ea"/>
              </a:rPr>
              <a:t>		</a:t>
            </a:r>
            <a:r>
              <a:rPr lang="en-US" altLang="ko-KR" sz="2400" b="1" dirty="0" err="1">
                <a:latin typeface="+mj-ea"/>
                <a:ea typeface="+mj-ea"/>
              </a:rPr>
              <a:t>cout.put</a:t>
            </a:r>
            <a:r>
              <a:rPr lang="en-US" altLang="ko-KR" sz="2400" b="1" dirty="0">
                <a:latin typeface="+mj-ea"/>
                <a:ea typeface="+mj-ea"/>
              </a:rPr>
              <a:t>(ch);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// ch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의 문자 출력</a:t>
            </a:r>
          </a:p>
          <a:p>
            <a:pPr defTabSz="180000"/>
            <a:r>
              <a:rPr lang="ko-KR" altLang="en-US" sz="2400" b="1" dirty="0">
                <a:latin typeface="+mj-ea"/>
                <a:ea typeface="+mj-ea"/>
              </a:rPr>
              <a:t>		</a:t>
            </a:r>
            <a:r>
              <a:rPr lang="en-US" altLang="ko-KR" sz="2400" b="1" dirty="0">
                <a:latin typeface="+mj-ea"/>
                <a:ea typeface="+mj-ea"/>
              </a:rPr>
              <a:t>if(</a:t>
            </a:r>
            <a:r>
              <a:rPr lang="en-US" altLang="ko-KR" sz="2400" b="1" dirty="0" err="1">
                <a:latin typeface="+mj-ea"/>
                <a:ea typeface="+mj-ea"/>
              </a:rPr>
              <a:t>ch</a:t>
            </a:r>
            <a:r>
              <a:rPr lang="en-US" altLang="ko-KR" sz="2400" b="1" dirty="0">
                <a:latin typeface="+mj-ea"/>
                <a:ea typeface="+mj-ea"/>
              </a:rPr>
              <a:t> == '\n') 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//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공백 문자 반환</a:t>
            </a:r>
            <a:endParaRPr lang="en-US" altLang="ko-KR" sz="2400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sz="2400" b="1" dirty="0">
                <a:latin typeface="+mj-ea"/>
                <a:ea typeface="+mj-ea"/>
              </a:rPr>
              <a:t>		</a:t>
            </a:r>
            <a:r>
              <a:rPr lang="en-US" altLang="ko-KR" sz="2400" b="1" dirty="0" smtClean="0">
                <a:latin typeface="+mj-ea"/>
                <a:ea typeface="+mj-ea"/>
              </a:rPr>
              <a:t>  </a:t>
            </a:r>
            <a:r>
              <a:rPr lang="en-US" altLang="ko-KR" sz="2400" b="1" dirty="0">
                <a:latin typeface="+mj-ea"/>
                <a:ea typeface="+mj-ea"/>
              </a:rPr>
              <a:t>	break; 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// &lt;Enter&gt; </a:t>
            </a:r>
            <a:r>
              <a:rPr lang="ko-KR" altLang="en-US" sz="2400" b="1" dirty="0">
                <a:solidFill>
                  <a:srgbClr val="00B050"/>
                </a:solidFill>
                <a:latin typeface="+mj-ea"/>
                <a:ea typeface="+mj-ea"/>
              </a:rPr>
              <a:t>키가 입력되면 읽기 중단</a:t>
            </a:r>
          </a:p>
          <a:p>
            <a:pPr defTabSz="180000"/>
            <a:r>
              <a:rPr lang="ko-KR" altLang="en-US" sz="2400" b="1" dirty="0">
                <a:latin typeface="+mj-ea"/>
                <a:ea typeface="+mj-ea"/>
              </a:rPr>
              <a:t>	</a:t>
            </a:r>
            <a:r>
              <a:rPr lang="en-US" altLang="ko-KR" sz="2400" b="1" dirty="0">
                <a:latin typeface="+mj-ea"/>
                <a:ea typeface="+mj-ea"/>
              </a:rPr>
              <a:t>}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98072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istream&amp; get(char&amp; ch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라인의 문자들을 읽는 코드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1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cap="none" dirty="0">
                <a:latin typeface="+mj-ea"/>
              </a:rPr>
              <a:t>ch = </a:t>
            </a:r>
            <a:r>
              <a:rPr lang="en-US" altLang="ko-KR" cap="none" dirty="0" err="1">
                <a:latin typeface="+mj-ea"/>
              </a:rPr>
              <a:t>cin.get</a:t>
            </a:r>
            <a:r>
              <a:rPr lang="en-US" altLang="ko-KR" cap="none" dirty="0" smtClean="0">
                <a:latin typeface="+mj-ea"/>
              </a:rPr>
              <a:t>()</a:t>
            </a:r>
            <a:r>
              <a:rPr lang="ko-KR" altLang="en-US" cap="none" dirty="0" smtClean="0">
                <a:latin typeface="+mj-ea"/>
              </a:rPr>
              <a:t>의 </a:t>
            </a:r>
            <a:r>
              <a:rPr lang="ko-KR" altLang="en-US" dirty="0" smtClean="0">
                <a:latin typeface="+mj-ea"/>
              </a:rPr>
              <a:t>실행 사례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69181"/>
            <a:ext cx="6575095" cy="535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7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016" y="116632"/>
            <a:ext cx="8677472" cy="670351"/>
          </a:xfrm>
        </p:spPr>
        <p:txBody>
          <a:bodyPr>
            <a:noAutofit/>
          </a:bodyPr>
          <a:lstStyle/>
          <a:p>
            <a:r>
              <a:rPr lang="en-US" altLang="ko-KR" sz="2800" cap="none" dirty="0" smtClean="0">
                <a:latin typeface="+mj-ea"/>
              </a:rPr>
              <a:t>get()</a:t>
            </a:r>
            <a:r>
              <a:rPr lang="ko-KR" altLang="en-US" sz="2800" cap="none" dirty="0" smtClean="0">
                <a:latin typeface="+mj-ea"/>
              </a:rPr>
              <a:t>과  </a:t>
            </a:r>
            <a:r>
              <a:rPr lang="en-US" altLang="ko-KR" sz="2800" cap="none" dirty="0" smtClean="0">
                <a:latin typeface="+mj-ea"/>
              </a:rPr>
              <a:t>get(char&amp;)</a:t>
            </a:r>
            <a:r>
              <a:rPr lang="ko-KR" altLang="en-US" sz="2800" dirty="0" smtClean="0">
                <a:latin typeface="+mj-ea"/>
              </a:rPr>
              <a:t>을 이용한 한 줄의 문자 읽기</a:t>
            </a:r>
            <a:r>
              <a:rPr lang="en-US" altLang="ko-KR" sz="2800" dirty="0" smtClean="0">
                <a:latin typeface="+mj-ea"/>
              </a:rPr>
              <a:t> </a:t>
            </a:r>
            <a:endParaRPr lang="ko-KR" altLang="en-US" sz="28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874405"/>
            <a:ext cx="7195424" cy="5509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>
                <a:latin typeface="+mj-ea"/>
                <a:ea typeface="+mj-ea"/>
              </a:rPr>
              <a:t>void </a:t>
            </a:r>
            <a:r>
              <a:rPr lang="en-US" altLang="ko-KR" sz="1600" b="1" dirty="0">
                <a:latin typeface="+mj-ea"/>
                <a:ea typeface="+mj-ea"/>
              </a:rPr>
              <a:t>get1() {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cout &lt;&lt; "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()</a:t>
            </a:r>
            <a:r>
              <a:rPr lang="ko-KR" altLang="en-US" sz="1600" b="1" dirty="0">
                <a:latin typeface="+mj-ea"/>
                <a:ea typeface="+mj-ea"/>
              </a:rPr>
              <a:t>로 </a:t>
            </a:r>
            <a:r>
              <a:rPr lang="en-US" altLang="ko-KR" sz="1600" b="1" dirty="0">
                <a:latin typeface="+mj-ea"/>
                <a:ea typeface="+mj-ea"/>
              </a:rPr>
              <a:t>&lt;Enter&gt; </a:t>
            </a:r>
            <a:r>
              <a:rPr lang="ko-KR" altLang="en-US" sz="1600" b="1" dirty="0">
                <a:latin typeface="+mj-ea"/>
                <a:ea typeface="+mj-ea"/>
              </a:rPr>
              <a:t>키까지 입력 받고 출력합니다</a:t>
            </a:r>
            <a:r>
              <a:rPr lang="en-US" altLang="ko-KR" sz="1600" b="1" dirty="0">
                <a:latin typeface="+mj-ea"/>
                <a:ea typeface="+mj-ea"/>
              </a:rPr>
              <a:t>&gt;&gt;";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</a:t>
            </a:r>
            <a:r>
              <a:rPr lang="en-US" altLang="ko-KR" sz="1600" b="1" dirty="0" err="1">
                <a:latin typeface="+mj-ea"/>
                <a:ea typeface="+mj-ea"/>
              </a:rPr>
              <a:t>int</a:t>
            </a:r>
            <a:r>
              <a:rPr lang="en-US" altLang="ko-KR" sz="1600" b="1" dirty="0">
                <a:latin typeface="+mj-ea"/>
                <a:ea typeface="+mj-ea"/>
              </a:rPr>
              <a:t> ch; // EOF</a:t>
            </a:r>
            <a:r>
              <a:rPr lang="ko-KR" altLang="en-US" sz="1600" b="1" dirty="0">
                <a:latin typeface="+mj-ea"/>
                <a:ea typeface="+mj-ea"/>
              </a:rPr>
              <a:t>와의 비교를 위해 </a:t>
            </a:r>
            <a:r>
              <a:rPr lang="en-US" altLang="ko-KR" sz="1600" b="1" dirty="0" err="1">
                <a:latin typeface="+mj-ea"/>
                <a:ea typeface="+mj-ea"/>
              </a:rPr>
              <a:t>int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타입으로 선언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</a:t>
            </a:r>
            <a:r>
              <a:rPr lang="en-US" altLang="ko-KR" sz="1600" b="1" dirty="0">
                <a:latin typeface="+mj-ea"/>
                <a:ea typeface="+mj-ea"/>
              </a:rPr>
              <a:t>while((ch = 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()) != EOF) { // </a:t>
            </a:r>
            <a:r>
              <a:rPr lang="ko-KR" altLang="en-US" sz="1600" b="1" dirty="0">
                <a:latin typeface="+mj-ea"/>
                <a:ea typeface="+mj-ea"/>
              </a:rPr>
              <a:t>문자 읽기</a:t>
            </a:r>
            <a:r>
              <a:rPr lang="en-US" altLang="ko-KR" sz="1600" b="1" dirty="0">
                <a:latin typeface="+mj-ea"/>
                <a:ea typeface="+mj-ea"/>
              </a:rPr>
              <a:t>. EOF </a:t>
            </a:r>
            <a:r>
              <a:rPr lang="ko-KR" altLang="en-US" sz="1600" b="1" dirty="0">
                <a:latin typeface="+mj-ea"/>
                <a:ea typeface="+mj-ea"/>
              </a:rPr>
              <a:t>는 </a:t>
            </a:r>
            <a:r>
              <a:rPr lang="en-US" altLang="ko-KR" sz="1600" b="1" dirty="0">
                <a:latin typeface="+mj-ea"/>
                <a:ea typeface="+mj-ea"/>
              </a:rPr>
              <a:t>-1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	</a:t>
            </a:r>
            <a:r>
              <a:rPr lang="en-US" altLang="ko-KR" sz="1600" b="1" dirty="0" err="1">
                <a:latin typeface="+mj-ea"/>
                <a:ea typeface="+mj-ea"/>
              </a:rPr>
              <a:t>cout.put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en-US" altLang="ko-KR" sz="1600" b="1" dirty="0" err="1">
                <a:latin typeface="+mj-ea"/>
                <a:ea typeface="+mj-ea"/>
              </a:rPr>
              <a:t>ch</a:t>
            </a:r>
            <a:r>
              <a:rPr lang="en-US" altLang="ko-KR" sz="1600" b="1" dirty="0">
                <a:latin typeface="+mj-ea"/>
                <a:ea typeface="+mj-ea"/>
              </a:rPr>
              <a:t>); </a:t>
            </a:r>
            <a:r>
              <a:rPr lang="en-US" altLang="ko-KR" sz="1600" b="1" dirty="0" smtClean="0">
                <a:latin typeface="+mj-ea"/>
                <a:ea typeface="+mj-ea"/>
              </a:rPr>
              <a:t>  // </a:t>
            </a:r>
            <a:r>
              <a:rPr lang="ko-KR" altLang="en-US" sz="1600" b="1" dirty="0">
                <a:latin typeface="+mj-ea"/>
                <a:ea typeface="+mj-ea"/>
              </a:rPr>
              <a:t>읽은 문자 출력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	</a:t>
            </a:r>
            <a:r>
              <a:rPr lang="en-US" altLang="ko-KR" sz="1600" b="1" dirty="0">
                <a:latin typeface="+mj-ea"/>
                <a:ea typeface="+mj-ea"/>
              </a:rPr>
              <a:t>if(</a:t>
            </a:r>
            <a:r>
              <a:rPr lang="en-US" altLang="ko-KR" sz="1600" b="1" dirty="0" err="1">
                <a:latin typeface="+mj-ea"/>
                <a:ea typeface="+mj-ea"/>
              </a:rPr>
              <a:t>ch</a:t>
            </a:r>
            <a:r>
              <a:rPr lang="en-US" altLang="ko-KR" sz="1600" b="1" dirty="0">
                <a:latin typeface="+mj-ea"/>
                <a:ea typeface="+mj-ea"/>
              </a:rPr>
              <a:t> == '\n</a:t>
            </a:r>
            <a:r>
              <a:rPr lang="en-US" altLang="ko-KR" sz="1600" b="1" dirty="0" smtClean="0">
                <a:latin typeface="+mj-ea"/>
                <a:ea typeface="+mj-ea"/>
              </a:rPr>
              <a:t>') </a:t>
            </a:r>
            <a:r>
              <a:rPr lang="en-US" altLang="ko-KR" sz="1600" b="1" dirty="0">
                <a:latin typeface="+mj-ea"/>
                <a:ea typeface="+mj-ea"/>
              </a:rPr>
              <a:t>		break; // &lt;Enter&gt; </a:t>
            </a:r>
            <a:r>
              <a:rPr lang="ko-KR" altLang="en-US" sz="1600" b="1" dirty="0">
                <a:latin typeface="+mj-ea"/>
                <a:ea typeface="+mj-ea"/>
              </a:rPr>
              <a:t>키가 입력되면 읽기 중단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</a:t>
            </a:r>
            <a:r>
              <a:rPr lang="en-US" altLang="ko-KR" sz="1600" b="1" dirty="0" smtClean="0">
                <a:latin typeface="+mj-ea"/>
                <a:ea typeface="+mj-ea"/>
              </a:rPr>
              <a:t>}}</a:t>
            </a:r>
            <a:endParaRPr lang="en-US" altLang="ko-KR" sz="1600" b="1" dirty="0">
              <a:latin typeface="+mj-ea"/>
              <a:ea typeface="+mj-ea"/>
            </a:endParaRPr>
          </a:p>
          <a:p>
            <a:pPr defTabSz="180000"/>
            <a:endParaRPr lang="en-US" altLang="ko-KR" sz="1600" b="1" dirty="0">
              <a:latin typeface="+mj-ea"/>
              <a:ea typeface="+mj-ea"/>
            </a:endParaRP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void get2() {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cout &lt;&lt; "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(char&amp;)</a:t>
            </a:r>
            <a:r>
              <a:rPr lang="ko-KR" altLang="en-US" sz="1600" b="1" dirty="0">
                <a:latin typeface="+mj-ea"/>
                <a:ea typeface="+mj-ea"/>
              </a:rPr>
              <a:t>로 </a:t>
            </a:r>
            <a:r>
              <a:rPr lang="en-US" altLang="ko-KR" sz="1600" b="1" dirty="0">
                <a:latin typeface="+mj-ea"/>
                <a:ea typeface="+mj-ea"/>
              </a:rPr>
              <a:t>&lt;Enter&gt; </a:t>
            </a:r>
            <a:r>
              <a:rPr lang="ko-KR" altLang="en-US" sz="1600" b="1" dirty="0">
                <a:latin typeface="+mj-ea"/>
                <a:ea typeface="+mj-ea"/>
              </a:rPr>
              <a:t>키까지 입력 받고 출력합니다</a:t>
            </a:r>
            <a:r>
              <a:rPr lang="en-US" altLang="ko-KR" sz="1600" b="1" dirty="0">
                <a:latin typeface="+mj-ea"/>
                <a:ea typeface="+mj-ea"/>
              </a:rPr>
              <a:t>&gt;&gt;";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char ch;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while(true) { 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	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en-US" altLang="ko-KR" sz="1600" b="1" dirty="0" err="1">
                <a:latin typeface="+mj-ea"/>
                <a:ea typeface="+mj-ea"/>
              </a:rPr>
              <a:t>ch</a:t>
            </a:r>
            <a:r>
              <a:rPr lang="en-US" altLang="ko-KR" sz="1600" b="1" dirty="0">
                <a:latin typeface="+mj-ea"/>
                <a:ea typeface="+mj-ea"/>
              </a:rPr>
              <a:t>); // </a:t>
            </a:r>
            <a:r>
              <a:rPr lang="ko-KR" altLang="en-US" sz="1600" b="1" dirty="0">
                <a:latin typeface="+mj-ea"/>
                <a:ea typeface="+mj-ea"/>
              </a:rPr>
              <a:t>문자 읽기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	</a:t>
            </a:r>
            <a:r>
              <a:rPr lang="en-US" altLang="ko-KR" sz="1600" b="1" dirty="0">
                <a:latin typeface="+mj-ea"/>
                <a:ea typeface="+mj-ea"/>
              </a:rPr>
              <a:t>if(</a:t>
            </a:r>
            <a:r>
              <a:rPr lang="en-US" altLang="ko-KR" sz="1600" b="1" dirty="0" err="1">
                <a:latin typeface="+mj-ea"/>
                <a:ea typeface="+mj-ea"/>
              </a:rPr>
              <a:t>cin.eof</a:t>
            </a:r>
            <a:r>
              <a:rPr lang="en-US" altLang="ko-KR" sz="1600" b="1" dirty="0">
                <a:latin typeface="+mj-ea"/>
                <a:ea typeface="+mj-ea"/>
              </a:rPr>
              <a:t>()) break</a:t>
            </a:r>
            <a:r>
              <a:rPr lang="en-US" altLang="ko-KR" sz="1600" b="1" dirty="0" smtClean="0">
                <a:latin typeface="+mj-ea"/>
                <a:ea typeface="+mj-ea"/>
              </a:rPr>
              <a:t>; </a:t>
            </a:r>
            <a:r>
              <a:rPr lang="en-US" altLang="ko-KR" sz="1600" b="1" dirty="0">
                <a:latin typeface="+mj-ea"/>
                <a:ea typeface="+mj-ea"/>
              </a:rPr>
              <a:t>// EOF</a:t>
            </a:r>
            <a:r>
              <a:rPr lang="ko-KR" altLang="en-US" sz="1600" b="1" dirty="0">
                <a:latin typeface="+mj-ea"/>
                <a:ea typeface="+mj-ea"/>
              </a:rPr>
              <a:t>를 만나면 읽기 </a:t>
            </a:r>
            <a:r>
              <a:rPr lang="ko-KR" altLang="en-US" sz="1600" b="1" dirty="0" smtClean="0">
                <a:latin typeface="+mj-ea"/>
                <a:ea typeface="+mj-ea"/>
              </a:rPr>
              <a:t>종료</a:t>
            </a:r>
            <a:endParaRPr lang="en-US" altLang="ko-KR" sz="1600" b="1" dirty="0">
              <a:latin typeface="+mj-ea"/>
              <a:ea typeface="+mj-ea"/>
            </a:endParaRP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	</a:t>
            </a:r>
            <a:r>
              <a:rPr lang="en-US" altLang="ko-KR" sz="1600" b="1" dirty="0" err="1">
                <a:latin typeface="+mj-ea"/>
                <a:ea typeface="+mj-ea"/>
              </a:rPr>
              <a:t>cout.put</a:t>
            </a:r>
            <a:r>
              <a:rPr lang="en-US" altLang="ko-KR" sz="1600" b="1" dirty="0">
                <a:latin typeface="+mj-ea"/>
                <a:ea typeface="+mj-ea"/>
              </a:rPr>
              <a:t>(ch); // ch</a:t>
            </a:r>
            <a:r>
              <a:rPr lang="ko-KR" altLang="en-US" sz="1600" b="1" dirty="0">
                <a:latin typeface="+mj-ea"/>
                <a:ea typeface="+mj-ea"/>
              </a:rPr>
              <a:t>의 문자 출력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	</a:t>
            </a:r>
            <a:r>
              <a:rPr lang="en-US" altLang="ko-KR" sz="1600" b="1" dirty="0">
                <a:latin typeface="+mj-ea"/>
                <a:ea typeface="+mj-ea"/>
              </a:rPr>
              <a:t>if(</a:t>
            </a:r>
            <a:r>
              <a:rPr lang="en-US" altLang="ko-KR" sz="1600" b="1" dirty="0" err="1">
                <a:latin typeface="+mj-ea"/>
                <a:ea typeface="+mj-ea"/>
              </a:rPr>
              <a:t>ch</a:t>
            </a:r>
            <a:r>
              <a:rPr lang="en-US" altLang="ko-KR" sz="1600" b="1" dirty="0">
                <a:latin typeface="+mj-ea"/>
                <a:ea typeface="+mj-ea"/>
              </a:rPr>
              <a:t> == '\n') </a:t>
            </a:r>
            <a:r>
              <a:rPr lang="en-US" altLang="ko-KR" sz="1600" b="1" dirty="0" smtClean="0">
                <a:latin typeface="+mj-ea"/>
                <a:ea typeface="+mj-ea"/>
              </a:rPr>
              <a:t> break</a:t>
            </a:r>
            <a:r>
              <a:rPr lang="en-US" altLang="ko-KR" sz="1600" b="1" dirty="0">
                <a:latin typeface="+mj-ea"/>
                <a:ea typeface="+mj-ea"/>
              </a:rPr>
              <a:t>; // &lt;Enter&gt; </a:t>
            </a:r>
            <a:r>
              <a:rPr lang="ko-KR" altLang="en-US" sz="1600" b="1" dirty="0">
                <a:latin typeface="+mj-ea"/>
                <a:ea typeface="+mj-ea"/>
              </a:rPr>
              <a:t>키가 입력되면 읽기 중단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</a:t>
            </a:r>
            <a:r>
              <a:rPr lang="en-US" altLang="ko-KR" sz="1600" b="1" dirty="0" smtClean="0">
                <a:latin typeface="+mj-ea"/>
                <a:ea typeface="+mj-ea"/>
              </a:rPr>
              <a:t>}}</a:t>
            </a:r>
            <a:endParaRPr lang="en-US" altLang="ko-KR" sz="1600" b="1" dirty="0">
              <a:latin typeface="+mj-ea"/>
              <a:ea typeface="+mj-ea"/>
            </a:endParaRPr>
          </a:p>
          <a:p>
            <a:pPr defTabSz="180000"/>
            <a:endParaRPr lang="en-US" altLang="ko-KR" sz="1600" b="1" dirty="0">
              <a:latin typeface="+mj-ea"/>
              <a:ea typeface="+mj-ea"/>
            </a:endParaRPr>
          </a:p>
          <a:p>
            <a:pPr defTabSz="180000"/>
            <a:r>
              <a:rPr lang="en-US" altLang="ko-KR" sz="1600" b="1" dirty="0" err="1">
                <a:latin typeface="+mj-ea"/>
                <a:ea typeface="+mj-ea"/>
              </a:rPr>
              <a:t>int</a:t>
            </a:r>
            <a:r>
              <a:rPr lang="en-US" altLang="ko-KR" sz="1600" b="1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	get1(); // 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()</a:t>
            </a:r>
            <a:r>
              <a:rPr lang="ko-KR" altLang="en-US" sz="1600" b="1" dirty="0">
                <a:latin typeface="+mj-ea"/>
                <a:ea typeface="+mj-ea"/>
              </a:rPr>
              <a:t>을 이용하는 사례</a:t>
            </a:r>
          </a:p>
          <a:p>
            <a:pPr defTabSz="180000"/>
            <a:r>
              <a:rPr lang="ko-KR" altLang="en-US" sz="1600" b="1" dirty="0">
                <a:latin typeface="+mj-ea"/>
                <a:ea typeface="+mj-ea"/>
              </a:rPr>
              <a:t>	</a:t>
            </a:r>
            <a:r>
              <a:rPr lang="en-US" altLang="ko-KR" sz="1600" b="1" dirty="0">
                <a:latin typeface="+mj-ea"/>
                <a:ea typeface="+mj-ea"/>
              </a:rPr>
              <a:t>get2(); // </a:t>
            </a:r>
            <a:r>
              <a:rPr lang="en-US" altLang="ko-KR" sz="1600" b="1" dirty="0" err="1">
                <a:latin typeface="+mj-ea"/>
                <a:ea typeface="+mj-ea"/>
              </a:rPr>
              <a:t>cin.get</a:t>
            </a:r>
            <a:r>
              <a:rPr lang="en-US" altLang="ko-KR" sz="1600" b="1" dirty="0">
                <a:latin typeface="+mj-ea"/>
                <a:ea typeface="+mj-ea"/>
              </a:rPr>
              <a:t>(char&amp;)</a:t>
            </a:r>
            <a:r>
              <a:rPr lang="ko-KR" altLang="en-US" sz="1600" b="1" dirty="0">
                <a:latin typeface="+mj-ea"/>
                <a:ea typeface="+mj-ea"/>
              </a:rPr>
              <a:t>을 이용하는 사례</a:t>
            </a:r>
          </a:p>
          <a:p>
            <a:pPr defTabSz="180000"/>
            <a:r>
              <a:rPr lang="en-US" altLang="ko-KR" sz="1600" b="1" dirty="0">
                <a:latin typeface="+mj-ea"/>
                <a:ea typeface="+mj-ea"/>
              </a:rPr>
              <a:t>}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07904" y="4797152"/>
            <a:ext cx="5231599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 err="1">
                <a:latin typeface="+mj-ea"/>
                <a:ea typeface="+mj-ea"/>
              </a:rPr>
              <a:t>cin.get</a:t>
            </a:r>
            <a:r>
              <a:rPr lang="en-US" altLang="ko-KR" sz="1200" b="1" dirty="0">
                <a:latin typeface="+mj-ea"/>
                <a:ea typeface="+mj-ea"/>
              </a:rPr>
              <a:t>()</a:t>
            </a:r>
            <a:r>
              <a:rPr lang="ko-KR" altLang="en-US" sz="1200" b="1" dirty="0">
                <a:latin typeface="+mj-ea"/>
                <a:ea typeface="+mj-ea"/>
              </a:rPr>
              <a:t>로 </a:t>
            </a:r>
            <a:r>
              <a:rPr lang="en-US" altLang="ko-KR" sz="1200" b="1" dirty="0">
                <a:latin typeface="+mj-ea"/>
                <a:ea typeface="+mj-ea"/>
              </a:rPr>
              <a:t>&lt;Enter&gt; </a:t>
            </a:r>
            <a:r>
              <a:rPr lang="ko-KR" altLang="en-US" sz="1200" b="1" dirty="0">
                <a:latin typeface="+mj-ea"/>
                <a:ea typeface="+mj-ea"/>
              </a:rPr>
              <a:t>키까지 입력 받고 출력합니다</a:t>
            </a:r>
            <a:r>
              <a:rPr lang="en-US" altLang="ko-KR" sz="1200" b="1" dirty="0">
                <a:latin typeface="+mj-ea"/>
                <a:ea typeface="+mj-ea"/>
              </a:rPr>
              <a:t>&gt;&gt;</a:t>
            </a:r>
            <a:r>
              <a:rPr lang="en-US" altLang="ko-KR" sz="1200" b="1" dirty="0">
                <a:solidFill>
                  <a:srgbClr val="00B050"/>
                </a:solidFill>
                <a:latin typeface="+mj-ea"/>
                <a:ea typeface="+mj-ea"/>
              </a:rPr>
              <a:t>Do you love C++?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Do you love C++?</a:t>
            </a:r>
          </a:p>
          <a:p>
            <a:r>
              <a:rPr lang="en-US" altLang="ko-KR" sz="1200" b="1" dirty="0" err="1" smtClean="0">
                <a:latin typeface="+mj-ea"/>
                <a:ea typeface="+mj-ea"/>
              </a:rPr>
              <a:t>cin.get</a:t>
            </a:r>
            <a:r>
              <a:rPr lang="en-US" altLang="ko-KR" sz="1200" b="1" dirty="0" smtClean="0">
                <a:latin typeface="+mj-ea"/>
                <a:ea typeface="+mj-ea"/>
              </a:rPr>
              <a:t>(char&amp;)</a:t>
            </a:r>
            <a:r>
              <a:rPr lang="ko-KR" altLang="en-US" sz="1200" b="1" dirty="0">
                <a:latin typeface="+mj-ea"/>
                <a:ea typeface="+mj-ea"/>
              </a:rPr>
              <a:t>로 </a:t>
            </a:r>
            <a:r>
              <a:rPr lang="en-US" altLang="ko-KR" sz="1200" b="1" dirty="0">
                <a:latin typeface="+mj-ea"/>
                <a:ea typeface="+mj-ea"/>
              </a:rPr>
              <a:t>&lt;Enter&gt; </a:t>
            </a:r>
            <a:r>
              <a:rPr lang="ko-KR" altLang="en-US" sz="1200" b="1" dirty="0">
                <a:latin typeface="+mj-ea"/>
                <a:ea typeface="+mj-ea"/>
              </a:rPr>
              <a:t>키까지 입력 받고 출력합니다</a:t>
            </a:r>
            <a:r>
              <a:rPr lang="en-US" altLang="ko-KR" sz="1200" b="1" dirty="0">
                <a:latin typeface="+mj-ea"/>
                <a:ea typeface="+mj-ea"/>
              </a:rPr>
              <a:t>&gt;&gt;</a:t>
            </a:r>
            <a:r>
              <a:rPr lang="en-US" altLang="ko-KR" sz="1200" b="1" dirty="0">
                <a:solidFill>
                  <a:srgbClr val="00B050"/>
                </a:solidFill>
                <a:latin typeface="+mj-ea"/>
                <a:ea typeface="+mj-ea"/>
              </a:rPr>
              <a:t>Yes, I do.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Yes, I do.</a:t>
            </a:r>
            <a:endParaRPr lang="ko-KR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49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문자열 입력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 도중 </a:t>
            </a:r>
            <a:r>
              <a:rPr lang="en-US" altLang="ko-KR" b="1" dirty="0" smtClean="0"/>
              <a:t>&lt;Enter&gt;</a:t>
            </a:r>
            <a:r>
              <a:rPr lang="ko-KR" altLang="en-US" b="1" dirty="0" smtClean="0"/>
              <a:t>키</a:t>
            </a:r>
            <a:r>
              <a:rPr lang="en-US" altLang="ko-KR" b="1" dirty="0" smtClean="0"/>
              <a:t>(‘\n’)</a:t>
            </a:r>
            <a:r>
              <a:rPr lang="ko-KR" altLang="en-US" b="1" dirty="0" smtClean="0"/>
              <a:t>을 만날 때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읽기를 중단하고 리턴</a:t>
            </a:r>
            <a:endParaRPr lang="en-US" altLang="ko-KR" b="1" dirty="0" smtClean="0"/>
          </a:p>
          <a:p>
            <a:pPr lvl="1"/>
            <a:r>
              <a:rPr lang="en-US" altLang="ko-KR" b="1" dirty="0" smtClean="0">
                <a:solidFill>
                  <a:srgbClr val="7030A0"/>
                </a:solidFill>
              </a:rPr>
              <a:t>&lt;Enter&gt; </a:t>
            </a:r>
            <a:r>
              <a:rPr lang="ko-KR" altLang="en-US" b="1" dirty="0" smtClean="0">
                <a:solidFill>
                  <a:srgbClr val="7030A0"/>
                </a:solidFill>
              </a:rPr>
              <a:t>키</a:t>
            </a:r>
            <a:r>
              <a:rPr lang="en-US" altLang="ko-KR" b="1" dirty="0" smtClean="0">
                <a:solidFill>
                  <a:srgbClr val="7030A0"/>
                </a:solidFill>
              </a:rPr>
              <a:t>(‘\n’)</a:t>
            </a:r>
            <a:r>
              <a:rPr lang="ko-KR" altLang="en-US" b="1" dirty="0">
                <a:solidFill>
                  <a:srgbClr val="7030A0"/>
                </a:solidFill>
              </a:rPr>
              <a:t>를</a:t>
            </a:r>
            <a:r>
              <a:rPr lang="ko-KR" altLang="en-US" b="1" dirty="0" smtClean="0">
                <a:solidFill>
                  <a:srgbClr val="7030A0"/>
                </a:solidFill>
              </a:rPr>
              <a:t>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스트림</a:t>
            </a:r>
            <a:r>
              <a:rPr lang="ko-KR" altLang="en-US" b="1" dirty="0" smtClean="0">
                <a:solidFill>
                  <a:srgbClr val="7030A0"/>
                </a:solidFill>
              </a:rPr>
              <a:t> 버퍼에 남김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pPr lvl="2"/>
            <a:r>
              <a:rPr lang="ko-KR" altLang="en-US" b="1" dirty="0" smtClean="0"/>
              <a:t>다시 </a:t>
            </a:r>
            <a:r>
              <a:rPr lang="en-US" altLang="ko-KR" b="1" dirty="0" smtClean="0"/>
              <a:t>get()</a:t>
            </a:r>
            <a:r>
              <a:rPr lang="ko-KR" altLang="en-US" b="1" dirty="0" smtClean="0"/>
              <a:t>으로 문자열 읽기를 시도하면 입력 </a:t>
            </a:r>
            <a:r>
              <a:rPr lang="ko-KR" altLang="en-US" b="1" dirty="0" err="1" smtClean="0"/>
              <a:t>스트림에</a:t>
            </a:r>
            <a:r>
              <a:rPr lang="ko-KR" altLang="en-US" b="1" dirty="0" smtClean="0"/>
              <a:t> 남은 </a:t>
            </a:r>
            <a:r>
              <a:rPr lang="en-US" altLang="ko-KR" b="1" dirty="0" smtClean="0"/>
              <a:t>‘\n’</a:t>
            </a:r>
            <a:r>
              <a:rPr lang="ko-KR" altLang="en-US" b="1" dirty="0" smtClean="0"/>
              <a:t>키를 읽게 되어 무한 루프에 빠짐</a:t>
            </a:r>
            <a:endParaRPr lang="en-US" altLang="ko-KR" b="1" dirty="0" smtClean="0"/>
          </a:p>
          <a:p>
            <a:pPr lvl="2"/>
            <a:r>
              <a:rPr lang="en-US" altLang="ko-KR" b="1" dirty="0" err="1" smtClean="0"/>
              <a:t>cin.get</a:t>
            </a:r>
            <a:r>
              <a:rPr lang="en-US" altLang="ko-KR" b="1" dirty="0" smtClean="0"/>
              <a:t>()</a:t>
            </a:r>
            <a:r>
              <a:rPr lang="ko-KR" altLang="en-US" b="1" dirty="0" smtClean="0"/>
              <a:t>이나  </a:t>
            </a:r>
            <a:r>
              <a:rPr lang="en-US" altLang="ko-KR" b="1" dirty="0" err="1" smtClean="0"/>
              <a:t>cin.ignore</a:t>
            </a:r>
            <a:r>
              <a:rPr lang="en-US" altLang="ko-KR" b="1" dirty="0" smtClean="0"/>
              <a:t>(1);</a:t>
            </a:r>
            <a:r>
              <a:rPr lang="ko-KR" altLang="en-US" b="1" dirty="0" smtClean="0"/>
              <a:t>를 통해 문자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(‘\n’)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스트림에서</a:t>
            </a:r>
            <a:r>
              <a:rPr lang="ko-KR" altLang="en-US" b="1" dirty="0" smtClean="0"/>
              <a:t> 읽어 버려야 함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6872" y="5432108"/>
            <a:ext cx="8820464" cy="10156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2000" dirty="0">
                <a:latin typeface="+mj-ea"/>
                <a:ea typeface="+mj-ea"/>
              </a:rPr>
              <a:t>char </a:t>
            </a:r>
            <a:r>
              <a:rPr lang="en-US" altLang="ko-KR" sz="2000" dirty="0" err="1">
                <a:latin typeface="+mj-ea"/>
                <a:ea typeface="+mj-ea"/>
              </a:rPr>
              <a:t>str</a:t>
            </a:r>
            <a:r>
              <a:rPr lang="en-US" altLang="ko-KR" sz="2000" dirty="0">
                <a:latin typeface="+mj-ea"/>
                <a:ea typeface="+mj-ea"/>
              </a:rPr>
              <a:t>[10];</a:t>
            </a:r>
            <a:endParaRPr lang="ko-KR" altLang="en-US" sz="2000" dirty="0">
              <a:latin typeface="+mj-ea"/>
              <a:ea typeface="+mj-ea"/>
            </a:endParaRPr>
          </a:p>
          <a:p>
            <a:pPr fontAlgn="base" latinLnBrk="0"/>
            <a:r>
              <a:rPr lang="en-US" altLang="ko-KR" sz="2000" dirty="0" err="1">
                <a:latin typeface="+mj-ea"/>
                <a:ea typeface="+mj-ea"/>
              </a:rPr>
              <a:t>cin.get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en-US" altLang="ko-KR" sz="2000" dirty="0" err="1">
                <a:latin typeface="+mj-ea"/>
                <a:ea typeface="+mj-ea"/>
              </a:rPr>
              <a:t>str</a:t>
            </a:r>
            <a:r>
              <a:rPr lang="en-US" altLang="ko-KR" sz="2000" dirty="0">
                <a:latin typeface="+mj-ea"/>
                <a:ea typeface="+mj-ea"/>
              </a:rPr>
              <a:t>, 10); // </a:t>
            </a:r>
            <a:r>
              <a:rPr lang="ko-KR" altLang="en-US" sz="2000" dirty="0">
                <a:latin typeface="+mj-ea"/>
                <a:ea typeface="+mj-ea"/>
              </a:rPr>
              <a:t>최대 </a:t>
            </a:r>
            <a:r>
              <a:rPr lang="en-US" altLang="ko-KR" sz="2000" dirty="0">
                <a:latin typeface="+mj-ea"/>
                <a:ea typeface="+mj-ea"/>
              </a:rPr>
              <a:t>9</a:t>
            </a:r>
            <a:r>
              <a:rPr lang="ko-KR" altLang="en-US" sz="2000" dirty="0">
                <a:latin typeface="+mj-ea"/>
                <a:ea typeface="+mj-ea"/>
              </a:rPr>
              <a:t>개의 문자를 읽고 </a:t>
            </a:r>
            <a:r>
              <a:rPr lang="ko-KR" altLang="en-US" sz="2000" b="1" dirty="0">
                <a:solidFill>
                  <a:srgbClr val="7030A0"/>
                </a:solidFill>
                <a:latin typeface="+mj-ea"/>
                <a:ea typeface="+mj-ea"/>
              </a:rPr>
              <a:t>끝에 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'\0'</a:t>
            </a:r>
            <a:r>
              <a:rPr lang="ko-KR" altLang="en-US" sz="2000" dirty="0">
                <a:latin typeface="+mj-ea"/>
                <a:ea typeface="+mj-ea"/>
              </a:rPr>
              <a:t>를 붙여 </a:t>
            </a:r>
            <a:r>
              <a:rPr lang="en-US" altLang="ko-KR" sz="2000" dirty="0" err="1">
                <a:latin typeface="+mj-ea"/>
                <a:ea typeface="+mj-ea"/>
              </a:rPr>
              <a:t>str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배열에 저장</a:t>
            </a:r>
          </a:p>
          <a:p>
            <a:pPr fontAlgn="base" latinLnBrk="0"/>
            <a:r>
              <a:rPr lang="en-US" altLang="ko-KR" sz="2000" dirty="0">
                <a:latin typeface="+mj-ea"/>
                <a:ea typeface="+mj-ea"/>
              </a:rPr>
              <a:t>cout &lt;&lt; </a:t>
            </a:r>
            <a:r>
              <a:rPr lang="en-US" altLang="ko-KR" sz="2000" dirty="0" err="1">
                <a:latin typeface="+mj-ea"/>
                <a:ea typeface="+mj-ea"/>
              </a:rPr>
              <a:t>str</a:t>
            </a:r>
            <a:r>
              <a:rPr lang="en-US" altLang="ko-KR" sz="2000" dirty="0">
                <a:latin typeface="+mj-ea"/>
                <a:ea typeface="+mj-ea"/>
              </a:rPr>
              <a:t>; // </a:t>
            </a:r>
            <a:r>
              <a:rPr lang="en-US" altLang="ko-KR" sz="2000" dirty="0" err="1">
                <a:latin typeface="+mj-ea"/>
                <a:ea typeface="+mj-ea"/>
              </a:rPr>
              <a:t>str</a:t>
            </a:r>
            <a:r>
              <a:rPr lang="ko-KR" altLang="en-US" sz="2000" dirty="0">
                <a:latin typeface="+mj-ea"/>
                <a:ea typeface="+mj-ea"/>
              </a:rPr>
              <a:t>을 화면에 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164895"/>
            <a:ext cx="7930719" cy="1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cap="none" dirty="0" smtClean="0">
                <a:latin typeface="+mj-ea"/>
              </a:rPr>
              <a:t>get(char*, </a:t>
            </a:r>
            <a:r>
              <a:rPr lang="en-US" altLang="ko-KR" sz="2800" cap="none" dirty="0" err="1" smtClean="0">
                <a:latin typeface="+mj-ea"/>
              </a:rPr>
              <a:t>int</a:t>
            </a:r>
            <a:r>
              <a:rPr lang="en-US" altLang="ko-KR" sz="2800" cap="none" dirty="0" smtClean="0">
                <a:latin typeface="+mj-ea"/>
              </a:rPr>
              <a:t>)</a:t>
            </a:r>
            <a:r>
              <a:rPr lang="ko-KR" altLang="en-US" sz="2800" dirty="0">
                <a:latin typeface="+mj-ea"/>
              </a:rPr>
              <a:t>을</a:t>
            </a:r>
            <a:r>
              <a:rPr lang="ko-KR" altLang="en-US" sz="2800" dirty="0" smtClean="0">
                <a:latin typeface="+mj-ea"/>
              </a:rPr>
              <a:t> 이용한 문자열 입력</a:t>
            </a:r>
            <a:endParaRPr lang="ko-KR" altLang="en-US" sz="28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2550" y="1464393"/>
            <a:ext cx="8437921" cy="452431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#</a:t>
            </a:r>
            <a:r>
              <a:rPr lang="en-US" altLang="ko-KR" b="1" dirty="0">
                <a:latin typeface="+mj-ea"/>
                <a:ea typeface="+mj-ea"/>
              </a:rPr>
              <a:t>include &lt;</a:t>
            </a:r>
            <a:r>
              <a:rPr lang="en-US" altLang="ko-KR" b="1" dirty="0" err="1">
                <a:latin typeface="+mj-ea"/>
                <a:ea typeface="+mj-ea"/>
              </a:rPr>
              <a:t>cstring</a:t>
            </a:r>
            <a:r>
              <a:rPr lang="en-US" altLang="ko-KR" b="1" dirty="0">
                <a:latin typeface="+mj-ea"/>
                <a:ea typeface="+mj-ea"/>
              </a:rPr>
              <a:t>&gt;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char </a:t>
            </a:r>
            <a:r>
              <a:rPr lang="en-US" altLang="ko-KR" dirty="0" err="1">
                <a:latin typeface="+mj-ea"/>
                <a:ea typeface="+mj-ea"/>
              </a:rPr>
              <a:t>cmd</a:t>
            </a:r>
            <a:r>
              <a:rPr lang="en-US" altLang="ko-KR" dirty="0">
                <a:latin typeface="+mj-ea"/>
                <a:ea typeface="+mj-ea"/>
              </a:rPr>
              <a:t>[80];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cout &lt;&lt; "</a:t>
            </a:r>
            <a:r>
              <a:rPr lang="en-US" altLang="ko-KR" dirty="0" err="1">
                <a:latin typeface="+mj-ea"/>
                <a:ea typeface="+mj-ea"/>
              </a:rPr>
              <a:t>cin.get</a:t>
            </a:r>
            <a:r>
              <a:rPr lang="en-US" altLang="ko-KR" dirty="0">
                <a:latin typeface="+mj-ea"/>
                <a:ea typeface="+mj-ea"/>
              </a:rPr>
              <a:t>(char*, 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로 문자열을 읽습니다</a:t>
            </a:r>
            <a:r>
              <a:rPr lang="en-US" altLang="ko-KR" dirty="0">
                <a:latin typeface="+mj-ea"/>
                <a:ea typeface="+mj-ea"/>
              </a:rPr>
              <a:t>."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while(true)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cout &lt;&lt; "</a:t>
            </a:r>
            <a:r>
              <a:rPr lang="ko-KR" altLang="en-US" dirty="0">
                <a:latin typeface="+mj-ea"/>
                <a:ea typeface="+mj-ea"/>
              </a:rPr>
              <a:t>종료하려면 </a:t>
            </a:r>
            <a:r>
              <a:rPr lang="en-US" altLang="ko-KR" dirty="0">
                <a:latin typeface="+mj-ea"/>
                <a:ea typeface="+mj-ea"/>
              </a:rPr>
              <a:t>exit</a:t>
            </a:r>
            <a:r>
              <a:rPr lang="ko-KR" altLang="en-US" dirty="0">
                <a:latin typeface="+mj-ea"/>
                <a:ea typeface="+mj-ea"/>
              </a:rPr>
              <a:t>을 입력하세요 </a:t>
            </a:r>
            <a:r>
              <a:rPr lang="en-US" altLang="ko-KR" dirty="0">
                <a:latin typeface="+mj-ea"/>
                <a:ea typeface="+mj-ea"/>
              </a:rPr>
              <a:t>&gt;&gt; ";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cin.get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cmd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, 80); </a:t>
            </a:r>
            <a:r>
              <a:rPr lang="en-US" altLang="ko-KR" dirty="0">
                <a:latin typeface="+mj-ea"/>
                <a:ea typeface="+mj-ea"/>
              </a:rPr>
              <a:t>// 79</a:t>
            </a:r>
            <a:r>
              <a:rPr lang="ko-KR" altLang="en-US" dirty="0">
                <a:latin typeface="+mj-ea"/>
                <a:ea typeface="+mj-ea"/>
              </a:rPr>
              <a:t>개까지의 </a:t>
            </a:r>
            <a:r>
              <a:rPr lang="ko-KR" altLang="en-US" dirty="0" smtClean="0">
                <a:latin typeface="+mj-ea"/>
                <a:ea typeface="+mj-ea"/>
              </a:rPr>
              <a:t>영어 문자 읽음</a:t>
            </a:r>
            <a:r>
              <a:rPr lang="en-US" altLang="ko-KR" dirty="0" smtClean="0">
                <a:latin typeface="+mj-ea"/>
                <a:ea typeface="+mj-ea"/>
              </a:rPr>
              <a:t>. 38</a:t>
            </a:r>
            <a:r>
              <a:rPr lang="ko-KR" altLang="en-US" dirty="0" smtClean="0">
                <a:latin typeface="+mj-ea"/>
                <a:ea typeface="+mj-ea"/>
              </a:rPr>
              <a:t>개 까지 한글 처리 가능</a:t>
            </a:r>
            <a:endParaRPr lang="ko-KR" altLang="en-US" dirty="0">
              <a:latin typeface="+mj-ea"/>
              <a:ea typeface="+mj-ea"/>
            </a:endParaRP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	</a:t>
            </a:r>
            <a:r>
              <a:rPr lang="en-US" altLang="ko-KR" dirty="0">
                <a:latin typeface="+mj-ea"/>
                <a:ea typeface="+mj-ea"/>
              </a:rPr>
              <a:t>if(</a:t>
            </a:r>
            <a:r>
              <a:rPr lang="en-US" altLang="ko-KR" dirty="0" err="1">
                <a:latin typeface="+mj-ea"/>
                <a:ea typeface="+mj-ea"/>
              </a:rPr>
              <a:t>strcmp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cmd</a:t>
            </a:r>
            <a:r>
              <a:rPr lang="en-US" altLang="ko-KR" dirty="0">
                <a:latin typeface="+mj-ea"/>
                <a:ea typeface="+mj-ea"/>
              </a:rPr>
              <a:t>, "exit") == 0) </a:t>
            </a:r>
            <a:r>
              <a:rPr lang="en-US" altLang="ko-KR" dirty="0" smtClean="0">
                <a:latin typeface="+mj-ea"/>
                <a:ea typeface="+mj-ea"/>
              </a:rPr>
              <a:t>{ 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	cout &lt;&lt; "</a:t>
            </a:r>
            <a:r>
              <a:rPr lang="ko-KR" altLang="en-US" dirty="0">
                <a:latin typeface="+mj-ea"/>
                <a:ea typeface="+mj-ea"/>
              </a:rPr>
              <a:t>프로그램을 종료합니다</a:t>
            </a:r>
            <a:r>
              <a:rPr lang="en-US" altLang="ko-KR" dirty="0">
                <a:latin typeface="+mj-ea"/>
                <a:ea typeface="+mj-ea"/>
              </a:rPr>
              <a:t>...."; 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	return 0;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}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</a:t>
            </a:r>
            <a:r>
              <a:rPr lang="en-US" altLang="ko-KR" dirty="0" smtClean="0">
                <a:latin typeface="+mj-ea"/>
                <a:ea typeface="+mj-ea"/>
              </a:rPr>
              <a:t>else </a:t>
            </a:r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//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'\n'</a:t>
            </a:r>
            <a:r>
              <a:rPr lang="ko-KR" altLang="en-US" b="1" dirty="0">
                <a:solidFill>
                  <a:srgbClr val="7030A0"/>
                </a:solidFill>
                <a:latin typeface="+mj-ea"/>
                <a:ea typeface="+mj-ea"/>
              </a:rPr>
              <a:t>은 입력 스트림 버퍼에 남겨둠</a:t>
            </a:r>
          </a:p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			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cin.ignore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(1); // </a:t>
            </a:r>
            <a:r>
              <a:rPr lang="ko-KR" altLang="en-US" b="1" dirty="0">
                <a:solidFill>
                  <a:srgbClr val="7030A0"/>
                </a:solidFill>
                <a:latin typeface="+mj-ea"/>
                <a:ea typeface="+mj-ea"/>
              </a:rPr>
              <a:t>버퍼에 남아 있는 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&lt;Enter&gt; </a:t>
            </a:r>
            <a:r>
              <a:rPr lang="ko-KR" altLang="en-US" b="1" dirty="0">
                <a:solidFill>
                  <a:srgbClr val="7030A0"/>
                </a:solidFill>
                <a:latin typeface="+mj-ea"/>
                <a:ea typeface="+mj-ea"/>
              </a:rPr>
              <a:t>키 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('\n') </a:t>
            </a:r>
            <a:r>
              <a:rPr lang="ko-KR" altLang="en-US" b="1" dirty="0">
                <a:solidFill>
                  <a:srgbClr val="7030A0"/>
                </a:solidFill>
                <a:latin typeface="+mj-ea"/>
                <a:ea typeface="+mj-ea"/>
              </a:rPr>
              <a:t>제거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7065" y="5465647"/>
            <a:ext cx="3607359" cy="12003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cin.get</a:t>
            </a:r>
            <a:r>
              <a:rPr lang="en-US" altLang="ko-KR" sz="1200" dirty="0">
                <a:latin typeface="+mj-ea"/>
                <a:ea typeface="+mj-ea"/>
              </a:rPr>
              <a:t>(char*, </a:t>
            </a:r>
            <a:r>
              <a:rPr lang="en-US" altLang="ko-KR" sz="1200" dirty="0" err="1">
                <a:latin typeface="+mj-ea"/>
                <a:ea typeface="+mj-ea"/>
              </a:rPr>
              <a:t>int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로 문자열을 읽습니다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종료하려면 </a:t>
            </a:r>
            <a:r>
              <a:rPr lang="en-US" altLang="ko-KR" sz="1200" dirty="0">
                <a:latin typeface="+mj-ea"/>
                <a:ea typeface="+mj-ea"/>
              </a:rPr>
              <a:t>exit</a:t>
            </a:r>
            <a:r>
              <a:rPr lang="ko-KR" altLang="en-US" sz="1200" dirty="0">
                <a:latin typeface="+mj-ea"/>
                <a:ea typeface="+mj-ea"/>
              </a:rPr>
              <a:t>을 입력하세요 </a:t>
            </a:r>
            <a:r>
              <a:rPr lang="en-US" altLang="ko-KR" sz="1200" dirty="0">
                <a:latin typeface="+mj-ea"/>
                <a:ea typeface="+mj-ea"/>
              </a:rPr>
              <a:t>&gt;&gt; </a:t>
            </a:r>
            <a:r>
              <a:rPr lang="en-US" altLang="ko-KR" sz="1200" dirty="0" err="1">
                <a:solidFill>
                  <a:srgbClr val="00B050"/>
                </a:solidFill>
                <a:latin typeface="+mj-ea"/>
                <a:ea typeface="+mj-ea"/>
              </a:rPr>
              <a:t>exi</a:t>
            </a:r>
            <a:endParaRPr lang="en-US" altLang="ko-KR" sz="1200" dirty="0">
              <a:solidFill>
                <a:srgbClr val="00B05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종료하려면 </a:t>
            </a:r>
            <a:r>
              <a:rPr lang="en-US" altLang="ko-KR" sz="1200" dirty="0">
                <a:latin typeface="+mj-ea"/>
                <a:ea typeface="+mj-ea"/>
              </a:rPr>
              <a:t>exit</a:t>
            </a:r>
            <a:r>
              <a:rPr lang="ko-KR" altLang="en-US" sz="1200" dirty="0">
                <a:latin typeface="+mj-ea"/>
                <a:ea typeface="+mj-ea"/>
              </a:rPr>
              <a:t>을 입력하세요 </a:t>
            </a:r>
            <a:r>
              <a:rPr lang="en-US" altLang="ko-KR" sz="1200" dirty="0">
                <a:latin typeface="+mj-ea"/>
                <a:ea typeface="+mj-ea"/>
              </a:rPr>
              <a:t>&gt;&gt; </a:t>
            </a:r>
            <a:r>
              <a:rPr lang="en-US" altLang="ko-KR" sz="1200" dirty="0" err="1">
                <a:solidFill>
                  <a:srgbClr val="00B050"/>
                </a:solidFill>
                <a:latin typeface="+mj-ea"/>
                <a:ea typeface="+mj-ea"/>
              </a:rPr>
              <a:t>exiT</a:t>
            </a:r>
            <a:endParaRPr lang="en-US" altLang="ko-KR" sz="1200" dirty="0">
              <a:solidFill>
                <a:srgbClr val="00B05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종료하려면 </a:t>
            </a:r>
            <a:r>
              <a:rPr lang="en-US" altLang="ko-KR" sz="1200" dirty="0">
                <a:latin typeface="+mj-ea"/>
                <a:ea typeface="+mj-ea"/>
              </a:rPr>
              <a:t>exit</a:t>
            </a:r>
            <a:r>
              <a:rPr lang="ko-KR" altLang="en-US" sz="1200" dirty="0">
                <a:latin typeface="+mj-ea"/>
                <a:ea typeface="+mj-ea"/>
              </a:rPr>
              <a:t>을 입력하세요 </a:t>
            </a:r>
            <a:r>
              <a:rPr lang="en-US" altLang="ko-KR" sz="1200" dirty="0">
                <a:latin typeface="+mj-ea"/>
                <a:ea typeface="+mj-ea"/>
              </a:rPr>
              <a:t>&gt;&gt; </a:t>
            </a:r>
            <a:r>
              <a:rPr lang="en-US" altLang="ko-KR" sz="1200" dirty="0" err="1">
                <a:solidFill>
                  <a:srgbClr val="00B050"/>
                </a:solidFill>
                <a:latin typeface="+mj-ea"/>
                <a:ea typeface="+mj-ea"/>
              </a:rPr>
              <a:t>exito</a:t>
            </a:r>
            <a:endParaRPr lang="en-US" altLang="ko-KR" sz="1200" dirty="0">
              <a:solidFill>
                <a:srgbClr val="00B05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종료하려면 </a:t>
            </a:r>
            <a:r>
              <a:rPr lang="en-US" altLang="ko-KR" sz="1200" dirty="0">
                <a:latin typeface="+mj-ea"/>
                <a:ea typeface="+mj-ea"/>
              </a:rPr>
              <a:t>exit</a:t>
            </a:r>
            <a:r>
              <a:rPr lang="ko-KR" altLang="en-US" sz="1200" dirty="0">
                <a:latin typeface="+mj-ea"/>
                <a:ea typeface="+mj-ea"/>
              </a:rPr>
              <a:t>을 입력하세요 </a:t>
            </a:r>
            <a:r>
              <a:rPr lang="en-US" altLang="ko-KR" sz="1200" dirty="0">
                <a:latin typeface="+mj-ea"/>
                <a:ea typeface="+mj-ea"/>
              </a:rPr>
              <a:t>&gt;&gt; 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exit</a:t>
            </a:r>
          </a:p>
          <a:p>
            <a:r>
              <a:rPr lang="ko-KR" altLang="en-US" sz="1200" dirty="0">
                <a:latin typeface="+mj-ea"/>
                <a:ea typeface="+mj-ea"/>
              </a:rPr>
              <a:t>프로그램을 종료합니다</a:t>
            </a:r>
            <a:r>
              <a:rPr lang="en-US" altLang="ko-KR" sz="1200" dirty="0">
                <a:latin typeface="+mj-ea"/>
                <a:ea typeface="+mj-ea"/>
              </a:rPr>
              <a:t>....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865497"/>
            <a:ext cx="48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400" b="1" dirty="0"/>
              <a:t>“exit”</a:t>
            </a:r>
            <a:r>
              <a:rPr lang="ko-KR" altLang="en-US" sz="2400" b="1" dirty="0"/>
              <a:t>이 입력되면 </a:t>
            </a:r>
            <a:r>
              <a:rPr lang="ko-KR" altLang="en-US" sz="2400" b="1" dirty="0" smtClean="0"/>
              <a:t>프로그램 종료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77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161" y="835864"/>
            <a:ext cx="8712968" cy="583264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스트림</a:t>
            </a:r>
            <a:r>
              <a:rPr lang="en-US" altLang="ko-KR" dirty="0" smtClean="0"/>
              <a:t>(stream)</a:t>
            </a:r>
          </a:p>
          <a:p>
            <a:pPr lvl="1"/>
            <a:r>
              <a:rPr lang="ko-KR" altLang="en-US" dirty="0" smtClean="0"/>
              <a:t>데이터의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ko-KR" altLang="en-US" dirty="0" err="1" smtClean="0"/>
              <a:t>데이타를</a:t>
            </a:r>
            <a:r>
              <a:rPr lang="ko-KR" altLang="en-US" dirty="0" smtClean="0"/>
              <a:t> 전송하는 소프트웨어 모듈</a:t>
            </a:r>
            <a:endParaRPr lang="en-US" altLang="ko-KR" dirty="0" smtClean="0"/>
          </a:p>
          <a:p>
            <a:pPr lvl="2"/>
            <a:r>
              <a:rPr lang="ko-KR" altLang="en-US" dirty="0"/>
              <a:t>흐르는 시내와 유사한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스트림의</a:t>
            </a:r>
            <a:r>
              <a:rPr lang="ko-KR" altLang="en-US" b="1" dirty="0" smtClean="0"/>
              <a:t> 양 끝에는 프로그램과 장치 연결</a:t>
            </a:r>
            <a:endParaRPr lang="en-US" altLang="ko-KR" b="1" dirty="0"/>
          </a:p>
          <a:p>
            <a:pPr lvl="2"/>
            <a:r>
              <a:rPr lang="ko-KR" altLang="en-US" dirty="0" smtClean="0"/>
              <a:t>보낸 순서대로 데이터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입출력 기본 단위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r>
              <a:rPr lang="en-US" altLang="ko-KR" dirty="0" smtClean="0"/>
              <a:t>C++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파일로부터 데이터를 프로그램으로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출력되는 데이터를 출력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4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2936"/>
            <a:ext cx="7200553" cy="353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줄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57200" y="1843175"/>
            <a:ext cx="2890664" cy="70788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2000" dirty="0">
                <a:latin typeface="+mj-ea"/>
                <a:ea typeface="+mj-ea"/>
              </a:rPr>
              <a:t>char line[80];</a:t>
            </a:r>
          </a:p>
          <a:p>
            <a:pPr fontAlgn="base" latinLnBrk="0"/>
            <a:r>
              <a:rPr lang="en-US" altLang="ko-KR" sz="2000" b="1" dirty="0" err="1">
                <a:latin typeface="+mj-ea"/>
                <a:ea typeface="+mj-ea"/>
              </a:rPr>
              <a:t>cin.getline</a:t>
            </a:r>
            <a:r>
              <a:rPr lang="en-US" altLang="ko-KR" sz="2000" b="1" dirty="0">
                <a:latin typeface="+mj-ea"/>
                <a:ea typeface="+mj-ea"/>
              </a:rPr>
              <a:t>(line, 80);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984" t="56066" r="17352" b="8815"/>
          <a:stretch/>
        </p:blipFill>
        <p:spPr>
          <a:xfrm>
            <a:off x="457200" y="908720"/>
            <a:ext cx="7992889" cy="754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11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cap="none" dirty="0" smtClean="0">
                <a:latin typeface="+mj-ea"/>
              </a:rPr>
              <a:t>getline()</a:t>
            </a:r>
            <a:r>
              <a:rPr lang="ko-KR" altLang="en-US" sz="2800" dirty="0" smtClean="0">
                <a:latin typeface="+mj-ea"/>
              </a:rPr>
              <a:t>으로 한 줄 단위로 문장 읽기</a:t>
            </a:r>
            <a:endParaRPr lang="ko-KR" altLang="en-US" sz="28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0128" y="1309030"/>
            <a:ext cx="7474296" cy="53245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2000" b="1" dirty="0" err="1" smtClean="0">
                <a:latin typeface="+mj-ea"/>
                <a:ea typeface="+mj-ea"/>
              </a:rPr>
              <a:t>int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main() {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char line[80];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cout &lt;&lt; "</a:t>
            </a:r>
            <a:r>
              <a:rPr lang="en-US" altLang="ko-KR" sz="2000" b="1" dirty="0" err="1">
                <a:latin typeface="+mj-ea"/>
                <a:ea typeface="+mj-ea"/>
              </a:rPr>
              <a:t>cin.getline</a:t>
            </a:r>
            <a:r>
              <a:rPr lang="en-US" altLang="ko-KR" sz="2000" b="1" dirty="0">
                <a:latin typeface="+mj-ea"/>
                <a:ea typeface="+mj-ea"/>
              </a:rPr>
              <a:t>() </a:t>
            </a:r>
            <a:r>
              <a:rPr lang="ko-KR" altLang="en-US" sz="2000" b="1" dirty="0">
                <a:latin typeface="+mj-ea"/>
                <a:ea typeface="+mj-ea"/>
              </a:rPr>
              <a:t>함수로 라인을 읽습니다</a:t>
            </a:r>
            <a:r>
              <a:rPr lang="en-US" altLang="ko-KR" sz="2000" b="1" dirty="0">
                <a:latin typeface="+mj-ea"/>
                <a:ea typeface="+mj-ea"/>
              </a:rPr>
              <a:t>." &lt;&lt; </a:t>
            </a:r>
            <a:r>
              <a:rPr lang="en-US" altLang="ko-KR" sz="2000" b="1" dirty="0" err="1">
                <a:latin typeface="+mj-ea"/>
                <a:ea typeface="+mj-ea"/>
              </a:rPr>
              <a:t>endl</a:t>
            </a:r>
            <a:r>
              <a:rPr lang="en-US" altLang="ko-KR" sz="2000" b="1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cout &lt;&lt; "exit</a:t>
            </a:r>
            <a:r>
              <a:rPr lang="ko-KR" altLang="en-US" sz="2000" b="1" dirty="0">
                <a:latin typeface="+mj-ea"/>
                <a:ea typeface="+mj-ea"/>
              </a:rPr>
              <a:t>를 입력하면 루프가 끝납니다</a:t>
            </a:r>
            <a:r>
              <a:rPr lang="en-US" altLang="ko-KR" sz="2000" b="1" dirty="0">
                <a:latin typeface="+mj-ea"/>
                <a:ea typeface="+mj-ea"/>
              </a:rPr>
              <a:t>." &lt;&lt; </a:t>
            </a:r>
            <a:r>
              <a:rPr lang="en-US" altLang="ko-KR" sz="2000" b="1" dirty="0" err="1">
                <a:latin typeface="+mj-ea"/>
                <a:ea typeface="+mj-ea"/>
              </a:rPr>
              <a:t>endl</a:t>
            </a:r>
            <a:r>
              <a:rPr lang="en-US" altLang="ko-KR" sz="2000" b="1" dirty="0">
                <a:latin typeface="+mj-ea"/>
                <a:ea typeface="+mj-ea"/>
              </a:rPr>
              <a:t>;</a:t>
            </a:r>
          </a:p>
          <a:p>
            <a:pPr defTabSz="180000"/>
            <a:endParaRPr lang="en-US" altLang="ko-KR" sz="2000" b="1" dirty="0">
              <a:latin typeface="+mj-ea"/>
              <a:ea typeface="+mj-ea"/>
            </a:endParaRP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</a:t>
            </a:r>
            <a:r>
              <a:rPr lang="en-US" altLang="ko-KR" sz="2000" b="1" dirty="0" err="1">
                <a:latin typeface="+mj-ea"/>
                <a:ea typeface="+mj-ea"/>
              </a:rPr>
              <a:t>int</a:t>
            </a:r>
            <a:r>
              <a:rPr lang="en-US" altLang="ko-KR" sz="2000" b="1" dirty="0">
                <a:latin typeface="+mj-ea"/>
                <a:ea typeface="+mj-ea"/>
              </a:rPr>
              <a:t> no = 1; // </a:t>
            </a:r>
            <a:r>
              <a:rPr lang="ko-KR" altLang="en-US" sz="2000" b="1" dirty="0">
                <a:latin typeface="+mj-ea"/>
                <a:ea typeface="+mj-ea"/>
              </a:rPr>
              <a:t>라인 번호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while(true) {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cout &lt;&lt; "</a:t>
            </a:r>
            <a:r>
              <a:rPr lang="ko-KR" altLang="en-US" sz="2000" b="1" dirty="0">
                <a:latin typeface="+mj-ea"/>
                <a:ea typeface="+mj-ea"/>
              </a:rPr>
              <a:t>라인 </a:t>
            </a:r>
            <a:r>
              <a:rPr lang="en-US" altLang="ko-KR" sz="2000" b="1" dirty="0">
                <a:latin typeface="+mj-ea"/>
                <a:ea typeface="+mj-ea"/>
              </a:rPr>
              <a:t>" &lt;&lt; no &lt;&lt; " &gt;&gt; ";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</a:t>
            </a:r>
            <a:r>
              <a:rPr lang="en-US" altLang="ko-KR" sz="2000" b="1" dirty="0" err="1">
                <a:latin typeface="+mj-ea"/>
                <a:ea typeface="+mj-ea"/>
              </a:rPr>
              <a:t>cin.getline</a:t>
            </a:r>
            <a:r>
              <a:rPr lang="en-US" altLang="ko-KR" sz="2000" b="1" dirty="0">
                <a:latin typeface="+mj-ea"/>
                <a:ea typeface="+mj-ea"/>
              </a:rPr>
              <a:t>(line, 80); // 79</a:t>
            </a:r>
            <a:r>
              <a:rPr lang="ko-KR" altLang="en-US" sz="2000" b="1" dirty="0">
                <a:latin typeface="+mj-ea"/>
                <a:ea typeface="+mj-ea"/>
              </a:rPr>
              <a:t>개까지의 문자 </a:t>
            </a:r>
            <a:r>
              <a:rPr lang="ko-KR" altLang="en-US" sz="2000" b="1" dirty="0" smtClean="0">
                <a:latin typeface="+mj-ea"/>
                <a:ea typeface="+mj-ea"/>
              </a:rPr>
              <a:t>읽음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defTabSz="180000"/>
            <a:r>
              <a:rPr lang="en-US" altLang="ko-KR" sz="2000" b="1" dirty="0" smtClean="0">
                <a:latin typeface="+mj-ea"/>
                <a:ea typeface="+mj-ea"/>
              </a:rPr>
              <a:t>         </a:t>
            </a:r>
            <a:r>
              <a:rPr lang="en-US" altLang="ko-KR" sz="2000" b="1" dirty="0" smtClean="0">
                <a:solidFill>
                  <a:srgbClr val="7030A0"/>
                </a:solidFill>
                <a:latin typeface="+mj-ea"/>
                <a:ea typeface="+mj-ea"/>
              </a:rPr>
              <a:t>//'\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n'</a:t>
            </a:r>
            <a:r>
              <a:rPr lang="ko-KR" altLang="en-US" sz="2000" b="1" dirty="0">
                <a:solidFill>
                  <a:srgbClr val="7030A0"/>
                </a:solidFill>
                <a:latin typeface="+mj-ea"/>
                <a:ea typeface="+mj-ea"/>
              </a:rPr>
              <a:t>은 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line</a:t>
            </a:r>
            <a:r>
              <a:rPr lang="ko-KR" altLang="en-US" sz="2000" b="1" dirty="0">
                <a:solidFill>
                  <a:srgbClr val="7030A0"/>
                </a:solidFill>
                <a:latin typeface="+mj-ea"/>
                <a:ea typeface="+mj-ea"/>
              </a:rPr>
              <a:t>에 삽입하지 않고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7030A0"/>
                </a:solidFill>
                <a:latin typeface="+mj-ea"/>
                <a:ea typeface="+mj-ea"/>
              </a:rPr>
              <a:t>스트림 버퍼에서 제거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	</a:t>
            </a:r>
            <a:r>
              <a:rPr lang="en-US" altLang="ko-KR" sz="2000" b="1" dirty="0">
                <a:latin typeface="+mj-ea"/>
                <a:ea typeface="+mj-ea"/>
              </a:rPr>
              <a:t>if(</a:t>
            </a:r>
            <a:r>
              <a:rPr lang="en-US" altLang="ko-KR" sz="2000" b="1" dirty="0" err="1">
                <a:latin typeface="+mj-ea"/>
                <a:ea typeface="+mj-ea"/>
              </a:rPr>
              <a:t>strcmp</a:t>
            </a:r>
            <a:r>
              <a:rPr lang="en-US" altLang="ko-KR" sz="2000" b="1" dirty="0">
                <a:latin typeface="+mj-ea"/>
                <a:ea typeface="+mj-ea"/>
              </a:rPr>
              <a:t>(line, "exit") == 0)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	break;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cout &lt;&lt; "echo --&gt; ";;		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		cout &lt;&lt; line &lt;&lt; </a:t>
            </a:r>
            <a:r>
              <a:rPr lang="en-US" altLang="ko-KR" sz="2000" b="1" dirty="0" err="1">
                <a:latin typeface="+mj-ea"/>
                <a:ea typeface="+mj-ea"/>
              </a:rPr>
              <a:t>endl</a:t>
            </a:r>
            <a:r>
              <a:rPr lang="en-US" altLang="ko-KR" sz="2000" b="1" dirty="0">
                <a:latin typeface="+mj-ea"/>
                <a:ea typeface="+mj-ea"/>
              </a:rPr>
              <a:t>; // </a:t>
            </a:r>
            <a:r>
              <a:rPr lang="ko-KR" altLang="en-US" sz="2000" b="1" dirty="0">
                <a:latin typeface="+mj-ea"/>
                <a:ea typeface="+mj-ea"/>
              </a:rPr>
              <a:t>읽은 라인을 화면에 출력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	</a:t>
            </a:r>
            <a:r>
              <a:rPr lang="en-US" altLang="ko-KR" sz="2000" b="1" dirty="0">
                <a:latin typeface="+mj-ea"/>
                <a:ea typeface="+mj-ea"/>
              </a:rPr>
              <a:t>no++; // </a:t>
            </a:r>
            <a:r>
              <a:rPr lang="ko-KR" altLang="en-US" sz="2000" b="1" dirty="0">
                <a:latin typeface="+mj-ea"/>
                <a:ea typeface="+mj-ea"/>
              </a:rPr>
              <a:t>라인 번호 증가</a:t>
            </a:r>
          </a:p>
          <a:p>
            <a:pPr defTabSz="18000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sz="2000" b="1" dirty="0">
                <a:latin typeface="+mj-ea"/>
                <a:ea typeface="+mj-ea"/>
              </a:rPr>
              <a:t>}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320" y="885841"/>
            <a:ext cx="8351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b="1" dirty="0" smtClean="0"/>
              <a:t>getline</a:t>
            </a:r>
            <a:r>
              <a:rPr lang="en-US" altLang="ko-KR" b="1" dirty="0"/>
              <a:t>()</a:t>
            </a:r>
            <a:r>
              <a:rPr lang="ko-KR" altLang="en-US" b="1" dirty="0"/>
              <a:t>을 이용하여 빈 칸을 포함하는 한 줄을 읽고 다시 그대로 출력하는 </a:t>
            </a:r>
            <a:r>
              <a:rPr lang="ko-KR" altLang="en-US" b="1" dirty="0" smtClean="0"/>
              <a:t>프로그램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58816" y="1290292"/>
            <a:ext cx="3672408" cy="21236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cin.getline</a:t>
            </a:r>
            <a:r>
              <a:rPr lang="en-US" altLang="ko-KR" sz="1200" dirty="0">
                <a:latin typeface="+mj-ea"/>
                <a:ea typeface="+mj-ea"/>
              </a:rPr>
              <a:t>() </a:t>
            </a:r>
            <a:r>
              <a:rPr lang="ko-KR" altLang="en-US" sz="1200" dirty="0">
                <a:latin typeface="+mj-ea"/>
                <a:ea typeface="+mj-ea"/>
              </a:rPr>
              <a:t>함수로 라인을 읽습니다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exit</a:t>
            </a:r>
            <a:r>
              <a:rPr lang="ko-KR" altLang="en-US" sz="1200" dirty="0">
                <a:latin typeface="+mj-ea"/>
                <a:ea typeface="+mj-ea"/>
              </a:rPr>
              <a:t>를 입력하면 루프가 끝납니다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라인 </a:t>
            </a:r>
            <a:r>
              <a:rPr lang="en-US" altLang="ko-KR" sz="1200" dirty="0">
                <a:latin typeface="+mj-ea"/>
                <a:ea typeface="+mj-ea"/>
              </a:rPr>
              <a:t>1 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&gt;&gt; It's now or never.</a:t>
            </a:r>
          </a:p>
          <a:p>
            <a:r>
              <a:rPr lang="en-US" altLang="ko-KR" sz="1200" dirty="0">
                <a:latin typeface="+mj-ea"/>
                <a:ea typeface="+mj-ea"/>
              </a:rPr>
              <a:t>echo --&gt; It's now or never.</a:t>
            </a:r>
          </a:p>
          <a:p>
            <a:r>
              <a:rPr lang="ko-KR" altLang="en-US" sz="1200" dirty="0">
                <a:latin typeface="+mj-ea"/>
                <a:ea typeface="+mj-ea"/>
              </a:rPr>
              <a:t>라인 </a:t>
            </a:r>
            <a:r>
              <a:rPr lang="en-US" altLang="ko-KR" sz="1200" dirty="0">
                <a:latin typeface="+mj-ea"/>
                <a:ea typeface="+mj-ea"/>
              </a:rPr>
              <a:t>2 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&gt;&gt; Come hold me tight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echo --&gt; Come hold me tight.</a:t>
            </a:r>
          </a:p>
          <a:p>
            <a:r>
              <a:rPr lang="ko-KR" altLang="en-US" sz="1200" dirty="0">
                <a:latin typeface="+mj-ea"/>
                <a:ea typeface="+mj-ea"/>
              </a:rPr>
              <a:t>라인 </a:t>
            </a:r>
            <a:r>
              <a:rPr lang="en-US" altLang="ko-KR" sz="1200" dirty="0">
                <a:latin typeface="+mj-ea"/>
                <a:ea typeface="+mj-ea"/>
              </a:rPr>
              <a:t>3 &gt;&gt; 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Kiss me my darling, be mine tonight.</a:t>
            </a:r>
          </a:p>
          <a:p>
            <a:r>
              <a:rPr lang="en-US" altLang="ko-KR" sz="1200" dirty="0">
                <a:latin typeface="+mj-ea"/>
                <a:ea typeface="+mj-ea"/>
              </a:rPr>
              <a:t>echo --&gt; Kiss me my darling, be mine tonight.</a:t>
            </a:r>
          </a:p>
          <a:p>
            <a:r>
              <a:rPr lang="ko-KR" altLang="en-US" sz="1200" dirty="0">
                <a:latin typeface="+mj-ea"/>
                <a:ea typeface="+mj-ea"/>
              </a:rPr>
              <a:t>라인 </a:t>
            </a:r>
            <a:r>
              <a:rPr lang="en-US" altLang="ko-KR" sz="1200" dirty="0">
                <a:latin typeface="+mj-ea"/>
                <a:ea typeface="+mj-ea"/>
              </a:rPr>
              <a:t>4 &gt;&gt; </a:t>
            </a:r>
            <a:r>
              <a:rPr lang="ko-KR" altLang="en-US" sz="1200" dirty="0" err="1">
                <a:solidFill>
                  <a:srgbClr val="00B050"/>
                </a:solidFill>
                <a:latin typeface="+mj-ea"/>
                <a:ea typeface="+mj-ea"/>
              </a:rPr>
              <a:t>엘비스</a:t>
            </a:r>
            <a:r>
              <a:rPr lang="ko-KR" altLang="en-US" sz="1200" dirty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  <a:latin typeface="+mj-ea"/>
                <a:ea typeface="+mj-ea"/>
              </a:rPr>
              <a:t>프레슬리</a:t>
            </a:r>
            <a:r>
              <a:rPr lang="ko-KR" altLang="en-US" sz="1200" dirty="0">
                <a:solidFill>
                  <a:srgbClr val="00B050"/>
                </a:solidFill>
                <a:latin typeface="+mj-ea"/>
                <a:ea typeface="+mj-ea"/>
              </a:rPr>
              <a:t> 노래입니다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echo --&gt; </a:t>
            </a:r>
            <a:r>
              <a:rPr lang="ko-KR" altLang="en-US" sz="1200" dirty="0" err="1">
                <a:latin typeface="+mj-ea"/>
                <a:ea typeface="+mj-ea"/>
              </a:rPr>
              <a:t>엘비스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프레슬리</a:t>
            </a:r>
            <a:r>
              <a:rPr lang="ko-KR" altLang="en-US" sz="1200" dirty="0">
                <a:latin typeface="+mj-ea"/>
                <a:ea typeface="+mj-ea"/>
              </a:rPr>
              <a:t> 노래입니다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라인 </a:t>
            </a:r>
            <a:r>
              <a:rPr lang="en-US" altLang="ko-KR" sz="1200" dirty="0">
                <a:latin typeface="+mj-ea"/>
                <a:ea typeface="+mj-ea"/>
              </a:rPr>
              <a:t>5 &gt;&gt; </a:t>
            </a:r>
            <a:r>
              <a:rPr lang="en-US" altLang="ko-KR" sz="1200" dirty="0">
                <a:solidFill>
                  <a:srgbClr val="00B050"/>
                </a:solidFill>
                <a:latin typeface="+mj-ea"/>
                <a:ea typeface="+mj-ea"/>
              </a:rPr>
              <a:t>exit</a:t>
            </a:r>
            <a:endParaRPr lang="ko-KR" altLang="en-US" sz="12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28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입력 문자 건너 띄기와 문자 개수 알아내기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입력 스트림에서 문자 건너뛰기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최근에 읽은 문자 개수 리턴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6358" y="5325005"/>
            <a:ext cx="8193316" cy="1200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latinLnBrk="0"/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char line[80];</a:t>
            </a:r>
          </a:p>
          <a:p>
            <a:pPr defTabSz="180000" latinLnBrk="0"/>
            <a:r>
              <a:rPr lang="en-US" altLang="ko-KR" b="1" dirty="0" err="1">
                <a:solidFill>
                  <a:schemeClr val="dk1"/>
                </a:solidFill>
                <a:latin typeface="+mj-ea"/>
                <a:ea typeface="+mj-ea"/>
              </a:rPr>
              <a:t>cin.getline</a:t>
            </a:r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(line, 80); </a:t>
            </a:r>
          </a:p>
          <a:p>
            <a:pPr defTabSz="180000" latinLnBrk="0"/>
            <a:r>
              <a:rPr lang="en-US" altLang="ko-KR" b="1" dirty="0" err="1">
                <a:solidFill>
                  <a:schemeClr val="dk1"/>
                </a:solidFill>
                <a:latin typeface="+mj-ea"/>
                <a:ea typeface="+mj-ea"/>
              </a:rPr>
              <a:t>int</a:t>
            </a:r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 n = </a:t>
            </a:r>
            <a:r>
              <a:rPr lang="en-US" altLang="ko-KR" b="1" dirty="0" err="1">
                <a:solidFill>
                  <a:schemeClr val="dk1"/>
                </a:solidFill>
                <a:latin typeface="+mj-ea"/>
                <a:ea typeface="+mj-ea"/>
              </a:rPr>
              <a:t>cin.gcount</a:t>
            </a:r>
            <a:r>
              <a:rPr lang="en-US" altLang="ko-KR" b="1" dirty="0" smtClean="0">
                <a:solidFill>
                  <a:schemeClr val="dk1"/>
                </a:solidFill>
                <a:latin typeface="+mj-ea"/>
                <a:ea typeface="+mj-ea"/>
              </a:rPr>
              <a:t>();</a:t>
            </a:r>
          </a:p>
          <a:p>
            <a:pPr defTabSz="180000" latinLnBrk="0"/>
            <a:r>
              <a:rPr lang="en-US" altLang="ko-KR" b="1" dirty="0" smtClean="0">
                <a:solidFill>
                  <a:schemeClr val="dk1"/>
                </a:solidFill>
                <a:latin typeface="+mj-ea"/>
                <a:ea typeface="+mj-ea"/>
              </a:rPr>
              <a:t>// </a:t>
            </a:r>
            <a:r>
              <a:rPr lang="ko-KR" altLang="en-US" b="1" dirty="0">
                <a:solidFill>
                  <a:schemeClr val="dk1"/>
                </a:solidFill>
                <a:latin typeface="+mj-ea"/>
                <a:ea typeface="+mj-ea"/>
              </a:rPr>
              <a:t>최근의 실행한 </a:t>
            </a:r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getline() </a:t>
            </a:r>
            <a:r>
              <a:rPr lang="ko-KR" altLang="en-US" b="1" dirty="0">
                <a:solidFill>
                  <a:schemeClr val="dk1"/>
                </a:solidFill>
                <a:latin typeface="+mj-ea"/>
                <a:ea typeface="+mj-ea"/>
              </a:rPr>
              <a:t>함수에서 읽은 문자의 개수 리턴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9462" y="3356992"/>
            <a:ext cx="8200212" cy="10772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fontAlgn="base" latinLnBrk="0">
              <a:spcBef>
                <a:spcPts val="600"/>
              </a:spcBef>
            </a:pPr>
            <a:r>
              <a:rPr lang="en-US" altLang="ko-KR" b="1" dirty="0" err="1">
                <a:latin typeface="+mj-ea"/>
                <a:ea typeface="+mj-ea"/>
              </a:rPr>
              <a:t>cin.ignore</a:t>
            </a:r>
            <a:r>
              <a:rPr lang="en-US" altLang="ko-KR" b="1" dirty="0">
                <a:latin typeface="+mj-ea"/>
                <a:ea typeface="+mj-ea"/>
              </a:rPr>
              <a:t>(10); // </a:t>
            </a:r>
            <a:r>
              <a:rPr lang="ko-KR" altLang="en-US" b="1" dirty="0">
                <a:latin typeface="+mj-ea"/>
                <a:ea typeface="+mj-ea"/>
              </a:rPr>
              <a:t>입력 </a:t>
            </a:r>
            <a:r>
              <a:rPr lang="ko-KR" altLang="en-US" b="1" dirty="0" err="1" smtClean="0">
                <a:latin typeface="+mj-ea"/>
                <a:ea typeface="+mj-ea"/>
              </a:rPr>
              <a:t>스트림에</a:t>
            </a:r>
            <a:r>
              <a:rPr lang="ko-KR" altLang="en-US" b="1" dirty="0" smtClean="0">
                <a:latin typeface="+mj-ea"/>
                <a:ea typeface="+mj-ea"/>
              </a:rPr>
              <a:t> 입력된 문자 중 </a:t>
            </a:r>
            <a:r>
              <a:rPr lang="en-US" altLang="ko-KR" b="1" dirty="0" smtClean="0">
                <a:latin typeface="+mj-ea"/>
                <a:ea typeface="+mj-ea"/>
              </a:rPr>
              <a:t>10</a:t>
            </a:r>
            <a:r>
              <a:rPr lang="ko-KR" altLang="en-US" b="1" dirty="0" smtClean="0">
                <a:latin typeface="+mj-ea"/>
                <a:ea typeface="+mj-ea"/>
              </a:rPr>
              <a:t>개 제거</a:t>
            </a:r>
            <a:endParaRPr lang="en-US" altLang="ko-KR" b="1" dirty="0" smtClean="0">
              <a:latin typeface="+mj-ea"/>
              <a:ea typeface="+mj-ea"/>
            </a:endParaRPr>
          </a:p>
          <a:p>
            <a:pPr defTabSz="180000" fontAlgn="base" latinLnBrk="0">
              <a:spcBef>
                <a:spcPts val="600"/>
              </a:spcBef>
            </a:pPr>
            <a:r>
              <a:rPr lang="en-US" altLang="ko-KR" b="1" dirty="0" err="1" smtClean="0">
                <a:latin typeface="+mj-ea"/>
                <a:ea typeface="+mj-ea"/>
              </a:rPr>
              <a:t>cin.ignore</a:t>
            </a:r>
            <a:r>
              <a:rPr lang="en-US" altLang="ko-KR" b="1" dirty="0" smtClean="0">
                <a:latin typeface="+mj-ea"/>
                <a:ea typeface="+mj-ea"/>
              </a:rPr>
              <a:t>(10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';'); </a:t>
            </a:r>
          </a:p>
          <a:p>
            <a:pPr defTabSz="180000" fontAlgn="base" latinLnBrk="0">
              <a:spcBef>
                <a:spcPts val="600"/>
              </a:spcBef>
            </a:pPr>
            <a:r>
              <a:rPr lang="en-US" altLang="ko-KR" b="1" dirty="0" smtClean="0">
                <a:latin typeface="+mj-ea"/>
                <a:ea typeface="+mj-ea"/>
              </a:rPr>
              <a:t>// </a:t>
            </a:r>
            <a:r>
              <a:rPr lang="ko-KR" altLang="en-US" b="1" dirty="0">
                <a:latin typeface="+mj-ea"/>
                <a:ea typeface="+mj-ea"/>
              </a:rPr>
              <a:t>입력 </a:t>
            </a:r>
            <a:r>
              <a:rPr lang="ko-KR" altLang="en-US" b="1" dirty="0" err="1" smtClean="0">
                <a:latin typeface="+mj-ea"/>
                <a:ea typeface="+mj-ea"/>
              </a:rPr>
              <a:t>스트림에서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10</a:t>
            </a:r>
            <a:r>
              <a:rPr lang="ko-KR" altLang="en-US" b="1" dirty="0">
                <a:latin typeface="+mj-ea"/>
                <a:ea typeface="+mj-ea"/>
              </a:rPr>
              <a:t>개의 </a:t>
            </a:r>
            <a:r>
              <a:rPr lang="ko-KR" altLang="en-US" b="1" dirty="0" smtClean="0">
                <a:latin typeface="+mj-ea"/>
                <a:ea typeface="+mj-ea"/>
              </a:rPr>
              <a:t>문자 제거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제거 도중 </a:t>
            </a:r>
            <a:r>
              <a:rPr lang="en-US" altLang="ko-KR" b="1" dirty="0" smtClean="0">
                <a:latin typeface="+mj-ea"/>
                <a:ea typeface="+mj-ea"/>
              </a:rPr>
              <a:t>';'</a:t>
            </a:r>
            <a:r>
              <a:rPr lang="ko-KR" altLang="en-US" b="1" dirty="0" smtClean="0">
                <a:latin typeface="+mj-ea"/>
                <a:ea typeface="+mj-ea"/>
              </a:rPr>
              <a:t>을 만나면 종료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40125" y="874525"/>
            <a:ext cx="7863749" cy="1630428"/>
            <a:chOff x="524675" y="1484784"/>
            <a:chExt cx="8171021" cy="16967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75" y="1484784"/>
              <a:ext cx="8171021" cy="873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75" y="2338138"/>
              <a:ext cx="8157686" cy="84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3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입출력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 C++</a:t>
            </a:r>
            <a:r>
              <a:rPr lang="ko-KR" altLang="en-US" b="1" dirty="0" smtClean="0"/>
              <a:t>에서도 입출력 시 포맷 지정 가능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C </a:t>
            </a:r>
            <a:r>
              <a:rPr lang="ko-KR" altLang="en-US" b="1" dirty="0" smtClean="0"/>
              <a:t>언어의 </a:t>
            </a:r>
            <a:r>
              <a:rPr lang="en-US" altLang="ko-KR" b="1" dirty="0" err="1" smtClean="0"/>
              <a:t>printf</a:t>
            </a:r>
            <a:r>
              <a:rPr lang="en-US" altLang="ko-KR" b="1" dirty="0" smtClean="0"/>
              <a:t>()</a:t>
            </a:r>
            <a:r>
              <a:rPr lang="ko-KR" altLang="en-US" b="1" dirty="0" smtClean="0"/>
              <a:t>와 유사</a:t>
            </a:r>
            <a:endParaRPr lang="en-US" altLang="ko-KR" b="1" dirty="0" smtClean="0"/>
          </a:p>
          <a:p>
            <a:r>
              <a:rPr lang="ko-KR" altLang="en-US" b="1" dirty="0" smtClean="0"/>
              <a:t> 포맷 입출력 방법 </a:t>
            </a:r>
            <a:r>
              <a:rPr lang="en-US" altLang="ko-KR" b="1" dirty="0" smtClean="0"/>
              <a:t>3 </a:t>
            </a:r>
            <a:r>
              <a:rPr lang="ko-KR" altLang="en-US" b="1" dirty="0" smtClean="0"/>
              <a:t>가지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포맷 플래그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포맷 함수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조작자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포맷 플래그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07504" y="908720"/>
            <a:ext cx="8784976" cy="5832648"/>
          </a:xfrm>
        </p:spPr>
        <p:txBody>
          <a:bodyPr/>
          <a:lstStyle/>
          <a:p>
            <a:r>
              <a:rPr lang="ko-KR" altLang="en-US" b="1" dirty="0" smtClean="0"/>
              <a:t>포맷 플래그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입출력 스트림에서 입출력 형식을 지정하기 위한 플래그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포맷 플래그를 저장하는 </a:t>
            </a:r>
            <a:r>
              <a:rPr lang="ko-KR" altLang="en-US" b="1" dirty="0" err="1" smtClean="0"/>
              <a:t>멤버변수를</a:t>
            </a:r>
            <a:r>
              <a:rPr lang="ko-KR" altLang="en-US" b="1" dirty="0" smtClean="0"/>
              <a:t> 두고 이를 참조하여 포맷 입출력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포맷 플래그는 </a:t>
            </a:r>
            <a:r>
              <a:rPr lang="en-US" altLang="ko-KR" b="1" dirty="0" smtClean="0"/>
              <a:t>ios</a:t>
            </a:r>
            <a:r>
              <a:rPr lang="ko-KR" altLang="en-US" b="1" dirty="0" smtClean="0"/>
              <a:t>클래스에 정수형 상수로 정의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한 플래그는 한 비트로 표현</a:t>
            </a:r>
            <a:r>
              <a:rPr lang="en-US" altLang="ko-KR" b="1" dirty="0" smtClean="0"/>
              <a:t>,  </a:t>
            </a:r>
            <a:r>
              <a:rPr lang="ko-KR" altLang="en-US" b="1" dirty="0" err="1" smtClean="0"/>
              <a:t>입출력시</a:t>
            </a:r>
            <a:r>
              <a:rPr lang="ko-KR" altLang="en-US" b="1" dirty="0" smtClean="0"/>
              <a:t> 포맷 변수에 세팅 </a:t>
            </a:r>
            <a:r>
              <a:rPr lang="ko-KR" altLang="en-US" b="1" dirty="0" err="1" smtClean="0"/>
              <a:t>된값을</a:t>
            </a:r>
            <a:r>
              <a:rPr lang="ko-KR" altLang="en-US" b="1" dirty="0" smtClean="0"/>
              <a:t> 반영하여 입출력 수행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539480" y="1916832"/>
            <a:ext cx="5127280" cy="1658666"/>
            <a:chOff x="1316928" y="3138486"/>
            <a:chExt cx="5127280" cy="1658666"/>
          </a:xfrm>
        </p:grpSpPr>
        <p:graphicFrame>
          <p:nvGraphicFramePr>
            <p:cNvPr id="20" name="내용 개체 틀 6"/>
            <p:cNvGraphicFramePr>
              <a:graphicFrameLocks/>
            </p:cNvGraphicFramePr>
            <p:nvPr>
              <p:extLst/>
            </p:nvPr>
          </p:nvGraphicFramePr>
          <p:xfrm>
            <a:off x="1388936" y="3999858"/>
            <a:ext cx="4320480" cy="37084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1602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5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6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7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8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09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0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1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2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3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4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5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6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7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8"/>
                      </a:ext>
                    </a:extLst>
                  </a:gridCol>
                  <a:gridCol w="216024">
                    <a:extLst>
                      <a:ext uri="{9D8B030D-6E8A-4147-A177-3AD203B41FA5}">
                        <a16:colId xmlns:a16="http://schemas.microsoft.com/office/drawing/2014/main" xmlns="" val="20019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000" dirty="0" smtClean="0">
                            <a:solidFill>
                              <a:schemeClr val="tx1"/>
                            </a:solidFill>
                          </a:rPr>
                          <a:t>.</a:t>
                        </a:r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sz="1000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852379" y="4550931"/>
              <a:ext cx="5918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 smtClean="0">
                  <a:latin typeface="+mj-ea"/>
                  <a:ea typeface="+mj-ea"/>
                </a:rPr>
                <a:t>skipws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1925" y="4550931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 smtClean="0">
                  <a:latin typeface="+mj-ea"/>
                  <a:ea typeface="+mj-ea"/>
                </a:rPr>
                <a:t>unitbuf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24" name="직선 화살표 연결선 23"/>
            <p:cNvCxnSpPr>
              <a:stCxn id="22" idx="0"/>
            </p:cNvCxnSpPr>
            <p:nvPr/>
          </p:nvCxnSpPr>
          <p:spPr>
            <a:xfrm flipH="1" flipV="1">
              <a:off x="5359661" y="4215883"/>
              <a:ext cx="189018" cy="33504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26" idx="0"/>
            </p:cNvCxnSpPr>
            <p:nvPr/>
          </p:nvCxnSpPr>
          <p:spPr>
            <a:xfrm flipV="1">
              <a:off x="4972510" y="4215883"/>
              <a:ext cx="243827" cy="33504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69995" y="455093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+mj-ea"/>
                  <a:ea typeface="+mj-ea"/>
                </a:rPr>
                <a:t>uppercase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93729" y="3138486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+mj-ea"/>
                  <a:ea typeface="+mj-ea"/>
                </a:rPr>
                <a:t>포맷 플래그 값을 가진 </a:t>
              </a:r>
              <a:r>
                <a:rPr lang="en-US" altLang="ko-KR" sz="1400" b="1" dirty="0" smtClean="0">
                  <a:latin typeface="+mj-ea"/>
                  <a:ea typeface="+mj-ea"/>
                </a:rPr>
                <a:t>ios </a:t>
              </a:r>
              <a:r>
                <a:rPr lang="ko-KR" altLang="en-US" sz="1400" b="1" dirty="0" smtClean="0">
                  <a:latin typeface="+mj-ea"/>
                  <a:ea typeface="+mj-ea"/>
                </a:rPr>
                <a:t>클래스의 멤버 변수</a:t>
              </a:r>
              <a:endParaRPr lang="ko-KR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33152" y="3721698"/>
              <a:ext cx="2517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+mj-ea"/>
                  <a:ea typeface="+mj-ea"/>
                </a:rPr>
                <a:t>     9   8   7    6    5   4   3   2   1   0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73961" y="4550931"/>
              <a:ext cx="7841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 smtClean="0">
                  <a:latin typeface="+mj-ea"/>
                  <a:ea typeface="+mj-ea"/>
                </a:rPr>
                <a:t>showbase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50620" y="4545838"/>
              <a:ext cx="3978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 smtClean="0">
                  <a:latin typeface="+mj-ea"/>
                  <a:ea typeface="+mj-ea"/>
                </a:rPr>
                <a:t>dec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34" name="직선 화살표 연결선 33"/>
            <p:cNvCxnSpPr>
              <a:stCxn id="30" idx="0"/>
            </p:cNvCxnSpPr>
            <p:nvPr/>
          </p:nvCxnSpPr>
          <p:spPr>
            <a:xfrm flipH="1" flipV="1">
              <a:off x="3646347" y="4215884"/>
              <a:ext cx="3206" cy="32995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6928" y="3721698"/>
              <a:ext cx="1728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+mj-ea"/>
                  <a:ea typeface="+mj-ea"/>
                </a:rPr>
                <a:t>31  30  29     ....... 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4277268" y="4215883"/>
              <a:ext cx="706582" cy="372529"/>
            </a:xfrm>
            <a:custGeom>
              <a:avLst/>
              <a:gdLst>
                <a:gd name="connsiteX0" fmla="*/ 0 w 706582"/>
                <a:gd name="connsiteY0" fmla="*/ 332509 h 332509"/>
                <a:gd name="connsiteX1" fmla="*/ 550718 w 706582"/>
                <a:gd name="connsiteY1" fmla="*/ 270163 h 332509"/>
                <a:gd name="connsiteX2" fmla="*/ 706582 w 706582"/>
                <a:gd name="connsiteY2" fmla="*/ 0 h 33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582" h="332509">
                  <a:moveTo>
                    <a:pt x="0" y="332509"/>
                  </a:moveTo>
                  <a:cubicBezTo>
                    <a:pt x="216477" y="329045"/>
                    <a:pt x="432954" y="325581"/>
                    <a:pt x="550718" y="270163"/>
                  </a:cubicBezTo>
                  <a:cubicBezTo>
                    <a:pt x="668482" y="214745"/>
                    <a:pt x="687532" y="107372"/>
                    <a:pt x="706582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5598965" y="4215883"/>
              <a:ext cx="423976" cy="341356"/>
            </a:xfrm>
            <a:custGeom>
              <a:avLst/>
              <a:gdLst>
                <a:gd name="connsiteX0" fmla="*/ 426028 w 426028"/>
                <a:gd name="connsiteY0" fmla="*/ 290946 h 290946"/>
                <a:gd name="connsiteX1" fmla="*/ 103910 w 426028"/>
                <a:gd name="connsiteY1" fmla="*/ 207819 h 290946"/>
                <a:gd name="connsiteX2" fmla="*/ 0 w 426028"/>
                <a:gd name="connsiteY2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028" h="290946">
                  <a:moveTo>
                    <a:pt x="426028" y="290946"/>
                  </a:moveTo>
                  <a:cubicBezTo>
                    <a:pt x="300471" y="273628"/>
                    <a:pt x="174915" y="256310"/>
                    <a:pt x="103910" y="207819"/>
                  </a:cubicBezTo>
                  <a:cubicBezTo>
                    <a:pt x="32905" y="159328"/>
                    <a:pt x="16452" y="79664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1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>
                <a:latin typeface="+mj-ea"/>
              </a:rPr>
              <a:t>ios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클래스에 정의된 포맷 플래그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88954"/>
            <a:ext cx="7056784" cy="57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플래그를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7704" y="2800104"/>
            <a:ext cx="7284656" cy="1200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2400" dirty="0" err="1">
                <a:latin typeface="+mj-ea"/>
                <a:ea typeface="+mj-ea"/>
              </a:rPr>
              <a:t>cout.unsetf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en-US" altLang="ko-KR" sz="2400" dirty="0" err="1">
                <a:latin typeface="+mj-ea"/>
                <a:ea typeface="+mj-ea"/>
              </a:rPr>
              <a:t>ios</a:t>
            </a:r>
            <a:r>
              <a:rPr lang="en-US" altLang="ko-KR" sz="2400" dirty="0">
                <a:latin typeface="+mj-ea"/>
                <a:ea typeface="+mj-ea"/>
              </a:rPr>
              <a:t>::</a:t>
            </a:r>
            <a:r>
              <a:rPr lang="en-US" altLang="ko-KR" sz="2400" dirty="0" err="1">
                <a:latin typeface="+mj-ea"/>
                <a:ea typeface="+mj-ea"/>
              </a:rPr>
              <a:t>dec</a:t>
            </a:r>
            <a:r>
              <a:rPr lang="en-US" altLang="ko-KR" sz="2400" dirty="0">
                <a:latin typeface="+mj-ea"/>
                <a:ea typeface="+mj-ea"/>
              </a:rPr>
              <a:t>); </a:t>
            </a:r>
            <a:r>
              <a:rPr lang="en-US" altLang="ko-KR" sz="2400" dirty="0" smtClean="0">
                <a:latin typeface="+mj-ea"/>
                <a:ea typeface="+mj-ea"/>
              </a:rPr>
              <a:t>  </a:t>
            </a:r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10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진수 해제</a:t>
            </a:r>
          </a:p>
          <a:p>
            <a:pPr fontAlgn="base" latinLnBrk="0"/>
            <a:r>
              <a:rPr lang="en-US" altLang="ko-KR" sz="2400" dirty="0" err="1">
                <a:latin typeface="+mj-ea"/>
                <a:ea typeface="+mj-ea"/>
              </a:rPr>
              <a:t>cout.setf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en-US" altLang="ko-KR" sz="2400" dirty="0" err="1">
                <a:latin typeface="+mj-ea"/>
                <a:ea typeface="+mj-ea"/>
              </a:rPr>
              <a:t>ios</a:t>
            </a:r>
            <a:r>
              <a:rPr lang="en-US" altLang="ko-KR" sz="2400" dirty="0">
                <a:latin typeface="+mj-ea"/>
                <a:ea typeface="+mj-ea"/>
              </a:rPr>
              <a:t>::hex); </a:t>
            </a:r>
            <a:r>
              <a:rPr lang="en-US" altLang="ko-KR" sz="2400" dirty="0" smtClean="0">
                <a:latin typeface="+mj-ea"/>
                <a:ea typeface="+mj-ea"/>
              </a:rPr>
              <a:t>     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// 16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진수로 설정</a:t>
            </a:r>
          </a:p>
          <a:p>
            <a:pPr fontAlgn="base" latinLnBrk="0"/>
            <a:r>
              <a:rPr lang="en-US" altLang="ko-KR" sz="2400" dirty="0">
                <a:latin typeface="+mj-ea"/>
                <a:ea typeface="+mj-ea"/>
              </a:rPr>
              <a:t>cout &lt;&lt; 30 &lt;&lt; </a:t>
            </a:r>
            <a:r>
              <a:rPr lang="en-US" altLang="ko-KR" sz="2400" dirty="0" err="1">
                <a:latin typeface="+mj-ea"/>
                <a:ea typeface="+mj-ea"/>
              </a:rPr>
              <a:t>endl</a:t>
            </a:r>
            <a:r>
              <a:rPr lang="en-US" altLang="ko-KR" sz="2400" dirty="0">
                <a:latin typeface="+mj-ea"/>
                <a:ea typeface="+mj-ea"/>
              </a:rPr>
              <a:t>; </a:t>
            </a:r>
            <a:r>
              <a:rPr lang="en-US" altLang="ko-KR" sz="2400" dirty="0" smtClean="0">
                <a:latin typeface="+mj-ea"/>
                <a:ea typeface="+mj-ea"/>
              </a:rPr>
              <a:t> 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// 1e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가 출력됨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7704" y="4219928"/>
            <a:ext cx="7716704" cy="156966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/>
            <a:r>
              <a:rPr lang="en-US" altLang="ko-KR" sz="2400" dirty="0" err="1">
                <a:solidFill>
                  <a:schemeClr val="dk1"/>
                </a:solidFill>
                <a:latin typeface="+mj-ea"/>
                <a:ea typeface="+mj-ea"/>
              </a:rPr>
              <a:t>cout.setf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(ios::</a:t>
            </a:r>
            <a:r>
              <a:rPr lang="en-US" altLang="ko-KR" sz="2400" dirty="0" err="1">
                <a:solidFill>
                  <a:schemeClr val="dk1"/>
                </a:solidFill>
                <a:latin typeface="+mj-ea"/>
                <a:ea typeface="+mj-ea"/>
              </a:rPr>
              <a:t>dec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 | ios::</a:t>
            </a:r>
            <a:r>
              <a:rPr lang="en-US" altLang="ko-KR" sz="2400" dirty="0" err="1">
                <a:solidFill>
                  <a:schemeClr val="dk1"/>
                </a:solidFill>
                <a:latin typeface="+mj-ea"/>
                <a:ea typeface="+mj-ea"/>
              </a:rPr>
              <a:t>showpoint</a:t>
            </a:r>
            <a:r>
              <a:rPr lang="en-US" altLang="ko-KR" sz="2400" dirty="0" smtClean="0">
                <a:solidFill>
                  <a:schemeClr val="dk1"/>
                </a:solidFill>
                <a:latin typeface="+mj-ea"/>
                <a:ea typeface="+mj-ea"/>
              </a:rPr>
              <a:t>);</a:t>
            </a:r>
          </a:p>
          <a:p>
            <a:pPr latinLnBrk="0"/>
            <a:r>
              <a:rPr lang="en-US" altLang="ko-KR" sz="2400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// 10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진수 표현과 동시에 실수에 </a:t>
            </a:r>
          </a:p>
          <a:p>
            <a:pPr latinLnBrk="0"/>
            <a:r>
              <a:rPr lang="en-US" altLang="ko-KR" sz="2400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실수의 </a:t>
            </a:r>
            <a:r>
              <a:rPr lang="ko-KR" altLang="en-US" sz="2400" dirty="0" err="1">
                <a:solidFill>
                  <a:srgbClr val="00B050"/>
                </a:solidFill>
                <a:latin typeface="+mj-ea"/>
                <a:ea typeface="+mj-ea"/>
              </a:rPr>
              <a:t>소숫점이하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 나머지 수는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0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으로 출력</a:t>
            </a:r>
          </a:p>
          <a:p>
            <a:pPr latinLnBrk="0"/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cout &lt;&lt; 23.5 &lt;&lt; </a:t>
            </a:r>
            <a:r>
              <a:rPr lang="en-US" altLang="ko-KR" sz="2400" dirty="0" err="1">
                <a:solidFill>
                  <a:schemeClr val="dk1"/>
                </a:solidFill>
                <a:latin typeface="+mj-ea"/>
                <a:ea typeface="+mj-ea"/>
              </a:rPr>
              <a:t>endl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; </a:t>
            </a:r>
            <a:r>
              <a:rPr lang="en-US" altLang="ko-KR" sz="2400" dirty="0">
                <a:solidFill>
                  <a:srgbClr val="00B050"/>
                </a:solidFill>
                <a:latin typeface="+mj-ea"/>
                <a:ea typeface="+mj-ea"/>
              </a:rPr>
              <a:t>// 23.5000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2" y="1006478"/>
            <a:ext cx="8636872" cy="15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cap="none" dirty="0" smtClean="0">
                <a:latin typeface="+mj-ea"/>
              </a:rPr>
              <a:t>setf</a:t>
            </a:r>
            <a:r>
              <a:rPr lang="en-US" altLang="ko-KR" sz="3000" cap="none" dirty="0">
                <a:latin typeface="+mj-ea"/>
              </a:rPr>
              <a:t>(), </a:t>
            </a:r>
            <a:r>
              <a:rPr lang="en-US" altLang="ko-KR" sz="3000" cap="none" dirty="0" err="1">
                <a:latin typeface="+mj-ea"/>
              </a:rPr>
              <a:t>unsetf</a:t>
            </a:r>
            <a:r>
              <a:rPr lang="en-US" altLang="ko-KR" sz="3000" cap="none" dirty="0">
                <a:latin typeface="+mj-ea"/>
              </a:rPr>
              <a:t>()</a:t>
            </a:r>
            <a:r>
              <a:rPr lang="ko-KR" altLang="en-US" sz="3000" dirty="0">
                <a:latin typeface="+mj-ea"/>
              </a:rPr>
              <a:t>를 사용한 포맷 </a:t>
            </a:r>
            <a:r>
              <a:rPr lang="ko-KR" altLang="en-US" sz="3000" dirty="0" smtClean="0">
                <a:latin typeface="+mj-ea"/>
              </a:rPr>
              <a:t>출력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356" y="980728"/>
            <a:ext cx="8507288" cy="563231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2000" dirty="0" err="1" smtClean="0">
                <a:latin typeface="+mj-ea"/>
                <a:ea typeface="+mj-ea"/>
              </a:rPr>
              <a:t>int</a:t>
            </a:r>
            <a:r>
              <a:rPr lang="en-US" altLang="ko-KR" sz="2000" dirty="0" smtClean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cout &lt;&lt; 30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10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진수로 출력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cout.unsetf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ios</a:t>
            </a:r>
            <a:r>
              <a:rPr lang="en-US" altLang="ko-KR" sz="2000" dirty="0" smtClean="0">
                <a:latin typeface="+mj-ea"/>
                <a:ea typeface="+mj-ea"/>
              </a:rPr>
              <a:t>::</a:t>
            </a:r>
            <a:r>
              <a:rPr lang="en-US" altLang="ko-KR" sz="2000" dirty="0" err="1" smtClean="0">
                <a:latin typeface="+mj-ea"/>
                <a:ea typeface="+mj-ea"/>
              </a:rPr>
              <a:t>dec</a:t>
            </a:r>
            <a:r>
              <a:rPr lang="en-US" altLang="ko-KR" sz="2000" dirty="0" smtClean="0">
                <a:latin typeface="+mj-ea"/>
                <a:ea typeface="+mj-ea"/>
              </a:rPr>
              <a:t>);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10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 해제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ios</a:t>
            </a:r>
            <a:r>
              <a:rPr lang="en-US" altLang="ko-KR" sz="2000" dirty="0" smtClean="0">
                <a:latin typeface="+mj-ea"/>
                <a:ea typeface="+mj-ea"/>
              </a:rPr>
              <a:t>::hex);   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16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진수로 설정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30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//1e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ios</a:t>
            </a:r>
            <a:r>
              <a:rPr lang="en-US" altLang="ko-KR" sz="2000" dirty="0" smtClean="0">
                <a:latin typeface="+mj-ea"/>
                <a:ea typeface="+mj-ea"/>
              </a:rPr>
              <a:t>::</a:t>
            </a:r>
            <a:r>
              <a:rPr lang="en-US" altLang="ko-KR" sz="2000" dirty="0" err="1" smtClean="0">
                <a:latin typeface="+mj-ea"/>
                <a:ea typeface="+mj-ea"/>
              </a:rPr>
              <a:t>showbase</a:t>
            </a:r>
            <a:r>
              <a:rPr lang="en-US" altLang="ko-KR" sz="2000" dirty="0" smtClean="0">
                <a:latin typeface="+mj-ea"/>
                <a:ea typeface="+mj-ea"/>
              </a:rPr>
              <a:t>);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16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진수로 설정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30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//0x1e 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ios</a:t>
            </a:r>
            <a:r>
              <a:rPr lang="en-US" altLang="ko-KR" sz="2000" dirty="0" smtClean="0">
                <a:latin typeface="+mj-ea"/>
                <a:ea typeface="+mj-ea"/>
              </a:rPr>
              <a:t>::uppercase);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16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진수의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A~F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는 대문자로 출력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30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//0X1E 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(ios::</a:t>
            </a:r>
            <a:r>
              <a:rPr lang="en-US" altLang="ko-KR" sz="2000" dirty="0" err="1" smtClean="0">
                <a:latin typeface="+mj-ea"/>
                <a:ea typeface="+mj-ea"/>
              </a:rPr>
              <a:t>dec</a:t>
            </a:r>
            <a:r>
              <a:rPr lang="en-US" altLang="ko-KR" sz="2000" dirty="0" smtClean="0">
                <a:latin typeface="+mj-ea"/>
                <a:ea typeface="+mj-ea"/>
              </a:rPr>
              <a:t> | ios::</a:t>
            </a:r>
            <a:r>
              <a:rPr lang="en-US" altLang="ko-KR" sz="2000" dirty="0" err="1" smtClean="0">
                <a:latin typeface="+mj-ea"/>
                <a:ea typeface="+mj-ea"/>
              </a:rPr>
              <a:t>showpoint</a:t>
            </a:r>
            <a:r>
              <a:rPr lang="en-US" altLang="ko-KR" sz="2000" dirty="0" smtClean="0">
                <a:latin typeface="+mj-ea"/>
                <a:ea typeface="+mj-ea"/>
              </a:rPr>
              <a:t>);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10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진수 표현과 동시에 </a:t>
            </a:r>
            <a:endParaRPr lang="en-US" altLang="ko-KR" sz="2000" dirty="0">
              <a:solidFill>
                <a:srgbClr val="00B05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													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 err="1">
                <a:solidFill>
                  <a:srgbClr val="00B050"/>
                </a:solidFill>
                <a:latin typeface="+mj-ea"/>
                <a:ea typeface="+mj-ea"/>
              </a:rPr>
              <a:t>소숫점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 이하 나머지는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0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으로 출력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23.5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//23.5000 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(ios::scientific); </a:t>
            </a:r>
            <a:r>
              <a:rPr lang="en-US" altLang="ko-KR" sz="2000" dirty="0" smtClean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실수를 </a:t>
            </a:r>
            <a:r>
              <a:rPr lang="ko-KR" altLang="en-US" sz="2000" dirty="0" err="1">
                <a:solidFill>
                  <a:srgbClr val="00B050"/>
                </a:solidFill>
                <a:latin typeface="+mj-ea"/>
                <a:ea typeface="+mj-ea"/>
              </a:rPr>
              <a:t>과학산술용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 표현으로 출력</a:t>
            </a:r>
            <a:endParaRPr lang="ko-KR" altLang="en-US" sz="2000" dirty="0" smtClean="0">
              <a:latin typeface="+mj-ea"/>
              <a:ea typeface="+mj-ea"/>
            </a:endParaRP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23.5 &lt;&lt; </a:t>
            </a:r>
            <a:r>
              <a:rPr lang="en-US" altLang="ko-KR" sz="2000" dirty="0" err="1" smtClean="0">
                <a:latin typeface="+mj-ea"/>
                <a:ea typeface="+mj-ea"/>
              </a:rPr>
              <a:t>endl</a:t>
            </a:r>
            <a:r>
              <a:rPr lang="en-US" altLang="ko-KR" sz="2000" dirty="0" smtClean="0">
                <a:latin typeface="+mj-ea"/>
                <a:ea typeface="+mj-ea"/>
              </a:rPr>
              <a:t>;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//23.50000E+001 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err="1" smtClean="0">
                <a:latin typeface="+mj-ea"/>
                <a:ea typeface="+mj-ea"/>
              </a:rPr>
              <a:t>cout.setf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ios</a:t>
            </a:r>
            <a:r>
              <a:rPr lang="en-US" altLang="ko-KR" sz="2000" dirty="0" smtClean="0">
                <a:latin typeface="+mj-ea"/>
                <a:ea typeface="+mj-ea"/>
              </a:rPr>
              <a:t>::</a:t>
            </a:r>
            <a:r>
              <a:rPr lang="en-US" altLang="ko-KR" sz="2000" dirty="0" err="1" smtClean="0">
                <a:latin typeface="+mj-ea"/>
                <a:ea typeface="+mj-ea"/>
              </a:rPr>
              <a:t>showpos</a:t>
            </a:r>
            <a:r>
              <a:rPr lang="en-US" altLang="ko-KR" sz="2000" dirty="0" smtClean="0">
                <a:latin typeface="+mj-ea"/>
                <a:ea typeface="+mj-ea"/>
              </a:rPr>
              <a:t>);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양수인 경우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+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부호도 함께 출력</a:t>
            </a:r>
          </a:p>
          <a:p>
            <a:pPr defTabSz="180000"/>
            <a:r>
              <a:rPr lang="ko-KR" altLang="en-US" sz="2000" dirty="0" smtClean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cout &lt;&lt; 23.5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;             //+2.350000E+001 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endParaRPr lang="en-US" altLang="ko-KR" sz="2000" dirty="0" smtClean="0">
              <a:latin typeface="+mj-ea"/>
              <a:ea typeface="+mj-ea"/>
            </a:endParaRP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04248" y="980728"/>
            <a:ext cx="1426994" cy="138499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30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1e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0x1e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0X1E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23.5000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2.350000E+001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+2.350000E+001</a:t>
            </a:r>
            <a:endParaRPr lang="ko-KR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함수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3076884"/>
            <a:ext cx="7560840" cy="9541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 smtClean="0">
                <a:latin typeface="+mj-ea"/>
                <a:ea typeface="+mj-ea"/>
              </a:rPr>
              <a:t>cout.width</a:t>
            </a:r>
            <a:r>
              <a:rPr lang="en-US" altLang="ko-KR" sz="1400" b="1" dirty="0" smtClean="0">
                <a:latin typeface="+mj-ea"/>
                <a:ea typeface="+mj-ea"/>
              </a:rPr>
              <a:t>(10</a:t>
            </a:r>
            <a:r>
              <a:rPr lang="en-US" altLang="ko-KR" sz="1400" b="1" dirty="0"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다음에 출력되는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"hello"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를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10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칸으로 </a:t>
            </a:r>
            <a:r>
              <a:rPr lang="ko-KR" altLang="en-US" sz="1400" dirty="0" smtClean="0">
                <a:solidFill>
                  <a:srgbClr val="00B050"/>
                </a:solidFill>
                <a:latin typeface="+mj-ea"/>
                <a:ea typeface="+mj-ea"/>
              </a:rPr>
              <a:t>지정</a:t>
            </a:r>
            <a:r>
              <a:rPr lang="en-US" altLang="ko-KR" sz="1400" dirty="0" smtClean="0">
                <a:solidFill>
                  <a:srgbClr val="00B050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00B050"/>
                </a:solidFill>
                <a:latin typeface="+mj-ea"/>
                <a:ea typeface="+mj-ea"/>
              </a:rPr>
              <a:t>하나의 필드에만 적용</a:t>
            </a:r>
            <a:endParaRPr lang="ko-KR" altLang="en-US" sz="1400" dirty="0">
              <a:solidFill>
                <a:srgbClr val="00B05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dirty="0" smtClean="0">
                <a:latin typeface="+mj-ea"/>
                <a:ea typeface="+mj-ea"/>
              </a:rPr>
              <a:t>cout </a:t>
            </a:r>
            <a:r>
              <a:rPr lang="en-US" altLang="ko-KR" sz="1400" dirty="0">
                <a:latin typeface="+mj-ea"/>
                <a:ea typeface="+mj-ea"/>
              </a:rPr>
              <a:t>&lt;&lt; "Hello" &lt;&lt; </a:t>
            </a:r>
            <a:r>
              <a:rPr lang="en-US" altLang="ko-KR" sz="1400" dirty="0" err="1">
                <a:latin typeface="+mj-ea"/>
                <a:ea typeface="+mj-ea"/>
              </a:rPr>
              <a:t>endl</a:t>
            </a:r>
            <a:r>
              <a:rPr lang="en-US" altLang="ko-KR" sz="1400" dirty="0">
                <a:latin typeface="+mj-ea"/>
                <a:ea typeface="+mj-ea"/>
              </a:rPr>
              <a:t>;</a:t>
            </a:r>
          </a:p>
          <a:p>
            <a:pPr fontAlgn="base" latinLnBrk="0"/>
            <a:r>
              <a:rPr lang="en-US" altLang="ko-KR" sz="1400" b="1" dirty="0" err="1" smtClean="0">
                <a:latin typeface="+mj-ea"/>
                <a:ea typeface="+mj-ea"/>
              </a:rPr>
              <a:t>cout.width</a:t>
            </a:r>
            <a:r>
              <a:rPr lang="en-US" altLang="ko-KR" sz="1400" b="1" dirty="0" smtClean="0">
                <a:latin typeface="+mj-ea"/>
                <a:ea typeface="+mj-ea"/>
              </a:rPr>
              <a:t>(5</a:t>
            </a:r>
            <a:r>
              <a:rPr lang="en-US" altLang="ko-KR" sz="1400" b="1" dirty="0"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다음에 출력되는 정수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12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를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5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칸으로 지정</a:t>
            </a:r>
          </a:p>
          <a:p>
            <a:pPr fontAlgn="base" latinLnBrk="0"/>
            <a:r>
              <a:rPr lang="en-US" altLang="ko-KR" sz="1400" dirty="0" smtClean="0">
                <a:latin typeface="+mj-ea"/>
                <a:ea typeface="+mj-ea"/>
              </a:rPr>
              <a:t>cout </a:t>
            </a:r>
            <a:r>
              <a:rPr lang="en-US" altLang="ko-KR" sz="1400" dirty="0">
                <a:latin typeface="+mj-ea"/>
                <a:ea typeface="+mj-ea"/>
              </a:rPr>
              <a:t>&lt;&lt; 12 &lt;&lt; </a:t>
            </a:r>
            <a:r>
              <a:rPr lang="en-US" altLang="ko-KR" sz="1400" dirty="0" err="1">
                <a:latin typeface="+mj-ea"/>
                <a:ea typeface="+mj-ea"/>
              </a:rPr>
              <a:t>endl</a:t>
            </a:r>
            <a:r>
              <a:rPr lang="en-US" altLang="ko-KR" sz="1400" dirty="0">
                <a:latin typeface="+mj-ea"/>
                <a:ea typeface="+mj-ea"/>
              </a:rPr>
              <a:t>;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4627" y="3485368"/>
            <a:ext cx="838691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   Hello</a:t>
            </a:r>
            <a:endParaRPr lang="en-US" altLang="ko-KR" sz="1200" b="1" dirty="0">
              <a:latin typeface="+mj-ea"/>
              <a:ea typeface="+mj-ea"/>
              <a:cs typeface="Courier New" pitchFamily="49" charset="0"/>
            </a:endParaRPr>
          </a:p>
          <a:p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   </a:t>
            </a:r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12</a:t>
            </a:r>
            <a:endParaRPr lang="en-US" altLang="ko-KR" sz="1200" b="1" dirty="0">
              <a:latin typeface="+mj-ea"/>
              <a:ea typeface="+mj-ea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648" y="4916383"/>
            <a:ext cx="7551712" cy="73866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>
                <a:latin typeface="+mj-ea"/>
                <a:ea typeface="+mj-ea"/>
              </a:rPr>
              <a:t>cout.fill</a:t>
            </a:r>
            <a:r>
              <a:rPr lang="en-US" altLang="ko-KR" sz="1400" b="1" dirty="0" smtClean="0">
                <a:latin typeface="+mj-ea"/>
                <a:ea typeface="+mj-ea"/>
              </a:rPr>
              <a:t>('^');  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빈 칸을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^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로 채움</a:t>
            </a:r>
            <a:endParaRPr lang="en-US" altLang="ko-KR" sz="1400" dirty="0">
              <a:solidFill>
                <a:srgbClr val="00B05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dirty="0" err="1">
                <a:latin typeface="+mj-ea"/>
                <a:ea typeface="+mj-ea"/>
              </a:rPr>
              <a:t>cout.width</a:t>
            </a:r>
            <a:r>
              <a:rPr lang="en-US" altLang="ko-KR" sz="1400" dirty="0">
                <a:latin typeface="+mj-ea"/>
                <a:ea typeface="+mj-ea"/>
              </a:rPr>
              <a:t>(10);</a:t>
            </a:r>
          </a:p>
          <a:p>
            <a:pPr fontAlgn="base" latinLnBrk="0"/>
            <a:r>
              <a:rPr lang="en-US" altLang="ko-KR" sz="1400" dirty="0">
                <a:latin typeface="+mj-ea"/>
                <a:ea typeface="+mj-ea"/>
              </a:rPr>
              <a:t>cout &lt;&lt; "Hello" &lt;&lt; </a:t>
            </a:r>
            <a:r>
              <a:rPr lang="en-US" altLang="ko-KR" sz="1400" dirty="0" err="1">
                <a:latin typeface="+mj-ea"/>
                <a:ea typeface="+mj-ea"/>
              </a:rPr>
              <a:t>endl</a:t>
            </a:r>
            <a:r>
              <a:rPr lang="en-US" altLang="ko-KR" sz="1400" dirty="0">
                <a:latin typeface="+mj-ea"/>
                <a:ea typeface="+mj-ea"/>
              </a:rPr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05844" y="5298263"/>
            <a:ext cx="1114408" cy="27699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dk1"/>
                </a:solidFill>
                <a:latin typeface="+mj-ea"/>
                <a:ea typeface="+mj-ea"/>
                <a:cs typeface="Courier New" pitchFamily="49" charset="0"/>
              </a:rPr>
              <a:t>^^^^^Hello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520" y="5729930"/>
            <a:ext cx="7560840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>
                <a:latin typeface="+mj-ea"/>
                <a:ea typeface="+mj-ea"/>
              </a:rPr>
              <a:t>cout.precision</a:t>
            </a:r>
            <a:r>
              <a:rPr lang="en-US" altLang="ko-KR" sz="1400" b="1" dirty="0">
                <a:latin typeface="+mj-ea"/>
                <a:ea typeface="+mj-ea"/>
              </a:rPr>
              <a:t>(5</a:t>
            </a:r>
            <a:r>
              <a:rPr lang="en-US" altLang="ko-KR" sz="1400" b="1" dirty="0" smtClean="0">
                <a:latin typeface="+mj-ea"/>
                <a:ea typeface="+mj-ea"/>
              </a:rPr>
              <a:t>); 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소수점을 제외한 유효 숫자 </a:t>
            </a:r>
            <a:r>
              <a:rPr lang="ko-KR" altLang="en-US" sz="1400" dirty="0" err="1">
                <a:solidFill>
                  <a:srgbClr val="00B050"/>
                </a:solidFill>
                <a:latin typeface="+mj-ea"/>
                <a:ea typeface="+mj-ea"/>
              </a:rPr>
              <a:t>자리수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endParaRPr lang="en-US" altLang="ko-KR" sz="1400" dirty="0">
              <a:solidFill>
                <a:srgbClr val="00B05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dirty="0">
                <a:latin typeface="+mj-ea"/>
                <a:ea typeface="+mj-ea"/>
              </a:rPr>
              <a:t>cout &lt;&lt; 11./3.;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17181" y="5853426"/>
            <a:ext cx="673582" cy="27699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dk1"/>
                </a:solidFill>
                <a:latin typeface="+mj-ea"/>
                <a:ea typeface="+mj-ea"/>
                <a:cs typeface="Courier New" pitchFamily="49" charset="0"/>
              </a:rPr>
              <a:t>3.6667</a:t>
            </a:r>
            <a:endParaRPr lang="ko-KR" altLang="en-US" sz="1200" b="1" dirty="0">
              <a:solidFill>
                <a:schemeClr val="dk1"/>
              </a:solidFill>
              <a:latin typeface="+mj-ea"/>
              <a:ea typeface="+mj-ea"/>
              <a:cs typeface="Courier New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4114950"/>
            <a:ext cx="7560840" cy="73866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>
                <a:latin typeface="+mj-ea"/>
                <a:ea typeface="+mj-ea"/>
              </a:rPr>
              <a:t>cout &lt;&lt; '%';</a:t>
            </a:r>
          </a:p>
          <a:p>
            <a:pPr fontAlgn="base" latinLnBrk="0"/>
            <a:r>
              <a:rPr lang="en-US" altLang="ko-KR" sz="1400" b="1" dirty="0" err="1">
                <a:latin typeface="+mj-ea"/>
                <a:ea typeface="+mj-ea"/>
              </a:rPr>
              <a:t>cout.width</a:t>
            </a:r>
            <a:r>
              <a:rPr lang="en-US" altLang="ko-KR" sz="1400" b="1" dirty="0">
                <a:latin typeface="+mj-ea"/>
                <a:ea typeface="+mj-ea"/>
              </a:rPr>
              <a:t>(10);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다음에 출력되는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"Korea/"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만 </a:t>
            </a:r>
            <a:r>
              <a:rPr lang="en-US" altLang="ko-KR" sz="1400" dirty="0">
                <a:solidFill>
                  <a:srgbClr val="00B050"/>
                </a:solidFill>
                <a:latin typeface="+mj-ea"/>
                <a:ea typeface="+mj-ea"/>
              </a:rPr>
              <a:t>10 </a:t>
            </a:r>
            <a:r>
              <a:rPr lang="ko-KR" altLang="en-US" sz="1400" dirty="0">
                <a:solidFill>
                  <a:srgbClr val="00B050"/>
                </a:solidFill>
                <a:latin typeface="+mj-ea"/>
                <a:ea typeface="+mj-ea"/>
              </a:rPr>
              <a:t>칸으로 지정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endParaRPr lang="ko-KR" altLang="en-US" sz="1400" dirty="0">
              <a:latin typeface="+mj-ea"/>
              <a:ea typeface="+mj-ea"/>
            </a:endParaRPr>
          </a:p>
          <a:p>
            <a:pPr fontAlgn="base" latinLnBrk="0"/>
            <a:r>
              <a:rPr lang="en-US" altLang="ko-KR" sz="1400" dirty="0">
                <a:latin typeface="+mj-ea"/>
                <a:ea typeface="+mj-ea"/>
              </a:rPr>
              <a:t>cout &lt;&lt; "Korea/" &lt;&lt; "Seoul/" &lt;&lt; "City" &lt;&lt;</a:t>
            </a:r>
            <a:r>
              <a:rPr lang="en-US" altLang="ko-KR" sz="1400" dirty="0" err="1">
                <a:latin typeface="+mj-ea"/>
                <a:ea typeface="+mj-ea"/>
              </a:rPr>
              <a:t>endl</a:t>
            </a:r>
            <a:r>
              <a:rPr lang="en-US" altLang="ko-KR" sz="1400" dirty="0">
                <a:latin typeface="+mj-ea"/>
                <a:ea typeface="+mj-ea"/>
              </a:rPr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31386" y="4408442"/>
            <a:ext cx="1773884" cy="27699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dk1"/>
                </a:solidFill>
                <a:latin typeface="+mj-ea"/>
                <a:ea typeface="+mj-ea"/>
                <a:cs typeface="Courier New" pitchFamily="49" charset="0"/>
              </a:rPr>
              <a:t>%    Korea/Seoul/City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68334" y="939801"/>
            <a:ext cx="5836444" cy="2003785"/>
            <a:chOff x="577941" y="1380269"/>
            <a:chExt cx="5836444" cy="20037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41" y="1380269"/>
              <a:ext cx="5817394" cy="6524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41" y="1988840"/>
              <a:ext cx="5836444" cy="61912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41" y="2564904"/>
              <a:ext cx="5822156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8029400" cy="670351"/>
          </a:xfrm>
        </p:spPr>
        <p:txBody>
          <a:bodyPr>
            <a:noAutofit/>
          </a:bodyPr>
          <a:lstStyle/>
          <a:p>
            <a:pPr fontAlgn="base"/>
            <a:r>
              <a:rPr lang="en-US" altLang="ko-KR" sz="2400" cap="none" dirty="0" smtClean="0">
                <a:latin typeface="+mj-ea"/>
              </a:rPr>
              <a:t>width</a:t>
            </a:r>
            <a:r>
              <a:rPr lang="en-US" altLang="ko-KR" sz="2400" cap="none" dirty="0">
                <a:latin typeface="+mj-ea"/>
              </a:rPr>
              <a:t>(), fill(), precision</a:t>
            </a:r>
            <a:r>
              <a:rPr lang="en-US" altLang="ko-KR" sz="2400" cap="none" dirty="0" smtClean="0">
                <a:latin typeface="+mj-ea"/>
              </a:rPr>
              <a:t>()</a:t>
            </a:r>
            <a:r>
              <a:rPr lang="ko-KR" altLang="en-US" sz="2400" dirty="0" smtClean="0">
                <a:latin typeface="+mj-ea"/>
              </a:rPr>
              <a:t>을 </a:t>
            </a:r>
            <a:r>
              <a:rPr lang="ko-KR" altLang="en-US" sz="2400" dirty="0">
                <a:latin typeface="+mj-ea"/>
              </a:rPr>
              <a:t>사용한 포맷 </a:t>
            </a:r>
            <a:r>
              <a:rPr lang="ko-KR" altLang="en-US" sz="2400" dirty="0" smtClean="0">
                <a:latin typeface="+mj-ea"/>
              </a:rPr>
              <a:t>출력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810040"/>
            <a:ext cx="8579641" cy="563231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latin typeface="+mj-ea"/>
                <a:ea typeface="+mj-ea"/>
              </a:rPr>
              <a:t>void </a:t>
            </a:r>
            <a:r>
              <a:rPr lang="en-US" altLang="ko-KR" dirty="0" err="1">
                <a:latin typeface="+mj-ea"/>
                <a:ea typeface="+mj-ea"/>
              </a:rPr>
              <a:t>showWidth</a:t>
            </a:r>
            <a:r>
              <a:rPr lang="en-US" altLang="ko-KR" dirty="0">
                <a:latin typeface="+mj-ea"/>
                <a:ea typeface="+mj-ea"/>
              </a:rPr>
              <a:t>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cout.width</a:t>
            </a:r>
            <a:r>
              <a:rPr lang="en-US" altLang="ko-KR" b="1" dirty="0">
                <a:latin typeface="+mj-ea"/>
                <a:ea typeface="+mj-ea"/>
              </a:rPr>
              <a:t>(10); </a:t>
            </a:r>
            <a:r>
              <a:rPr lang="en-US" altLang="ko-KR" dirty="0">
                <a:latin typeface="+mj-ea"/>
                <a:ea typeface="+mj-ea"/>
              </a:rPr>
              <a:t>// </a:t>
            </a:r>
            <a:r>
              <a:rPr lang="ko-KR" altLang="en-US" dirty="0">
                <a:latin typeface="+mj-ea"/>
                <a:ea typeface="+mj-ea"/>
              </a:rPr>
              <a:t>다음에 출력되는 </a:t>
            </a:r>
            <a:r>
              <a:rPr lang="en-US" altLang="ko-KR" dirty="0">
                <a:latin typeface="+mj-ea"/>
                <a:ea typeface="+mj-ea"/>
              </a:rPr>
              <a:t>"hello"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en-US" altLang="ko-KR" dirty="0">
                <a:latin typeface="+mj-ea"/>
                <a:ea typeface="+mj-ea"/>
              </a:rPr>
              <a:t>10 </a:t>
            </a:r>
            <a:r>
              <a:rPr lang="ko-KR" altLang="en-US" dirty="0">
                <a:latin typeface="+mj-ea"/>
                <a:ea typeface="+mj-ea"/>
              </a:rPr>
              <a:t>칸으로 지정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"Hello"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cout.width</a:t>
            </a:r>
            <a:r>
              <a:rPr lang="en-US" altLang="ko-KR" b="1" dirty="0">
                <a:latin typeface="+mj-ea"/>
                <a:ea typeface="+mj-ea"/>
              </a:rPr>
              <a:t>(5); </a:t>
            </a:r>
            <a:r>
              <a:rPr lang="en-US" altLang="ko-KR" dirty="0">
                <a:latin typeface="+mj-ea"/>
                <a:ea typeface="+mj-ea"/>
              </a:rPr>
              <a:t>// </a:t>
            </a:r>
            <a:r>
              <a:rPr lang="ko-KR" altLang="en-US" dirty="0">
                <a:latin typeface="+mj-ea"/>
                <a:ea typeface="+mj-ea"/>
              </a:rPr>
              <a:t>다음에 출력되는 정수 </a:t>
            </a:r>
            <a:r>
              <a:rPr lang="en-US" altLang="ko-KR" dirty="0">
                <a:latin typeface="+mj-ea"/>
                <a:ea typeface="+mj-ea"/>
              </a:rPr>
              <a:t>12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en-US" altLang="ko-KR" dirty="0">
                <a:latin typeface="+mj-ea"/>
                <a:ea typeface="+mj-ea"/>
              </a:rPr>
              <a:t>5 </a:t>
            </a:r>
            <a:r>
              <a:rPr lang="ko-KR" altLang="en-US" dirty="0">
                <a:latin typeface="+mj-ea"/>
                <a:ea typeface="+mj-ea"/>
              </a:rPr>
              <a:t>칸으로 지정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12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cout &lt;&lt; '%';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cout.width</a:t>
            </a:r>
            <a:r>
              <a:rPr lang="en-US" altLang="ko-KR" b="1" dirty="0">
                <a:latin typeface="+mj-ea"/>
                <a:ea typeface="+mj-ea"/>
              </a:rPr>
              <a:t>(10); </a:t>
            </a:r>
            <a:r>
              <a:rPr lang="en-US" altLang="ko-KR" dirty="0">
                <a:latin typeface="+mj-ea"/>
                <a:ea typeface="+mj-ea"/>
              </a:rPr>
              <a:t>// </a:t>
            </a:r>
            <a:r>
              <a:rPr lang="ko-KR" altLang="en-US" dirty="0">
                <a:latin typeface="+mj-ea"/>
                <a:ea typeface="+mj-ea"/>
              </a:rPr>
              <a:t>다음에 출력되는 </a:t>
            </a:r>
            <a:r>
              <a:rPr lang="en-US" altLang="ko-KR" dirty="0">
                <a:latin typeface="+mj-ea"/>
                <a:ea typeface="+mj-ea"/>
              </a:rPr>
              <a:t>"Korea/"</a:t>
            </a:r>
            <a:r>
              <a:rPr lang="ko-KR" altLang="en-US" dirty="0">
                <a:latin typeface="+mj-ea"/>
                <a:ea typeface="+mj-ea"/>
              </a:rPr>
              <a:t>만 </a:t>
            </a:r>
            <a:r>
              <a:rPr lang="en-US" altLang="ko-KR" dirty="0">
                <a:latin typeface="+mj-ea"/>
                <a:ea typeface="+mj-ea"/>
              </a:rPr>
              <a:t>10 </a:t>
            </a:r>
            <a:r>
              <a:rPr lang="ko-KR" altLang="en-US" dirty="0">
                <a:latin typeface="+mj-ea"/>
                <a:ea typeface="+mj-ea"/>
              </a:rPr>
              <a:t>칸으로 지정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"Korea/" &lt;&lt; "Seoul/" &lt;&lt; "City" &lt;&lt;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dirty="0" err="1" smtClean="0">
                <a:latin typeface="+mj-ea"/>
                <a:ea typeface="+mj-ea"/>
              </a:rPr>
              <a:t>int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main()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dirty="0" err="1">
                <a:latin typeface="+mj-ea"/>
                <a:ea typeface="+mj-ea"/>
              </a:rPr>
              <a:t>showWidth</a:t>
            </a:r>
            <a:r>
              <a:rPr lang="en-US" altLang="ko-KR" dirty="0">
                <a:latin typeface="+mj-ea"/>
                <a:ea typeface="+mj-ea"/>
              </a:rPr>
              <a:t>(); </a:t>
            </a:r>
            <a:endParaRPr lang="ko-KR" altLang="en-US" dirty="0">
              <a:latin typeface="+mj-ea"/>
              <a:ea typeface="+mj-ea"/>
            </a:endParaRP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cout.fill</a:t>
            </a:r>
            <a:r>
              <a:rPr lang="en-US" altLang="ko-KR" b="1" dirty="0">
                <a:latin typeface="+mj-ea"/>
                <a:ea typeface="+mj-ea"/>
              </a:rPr>
              <a:t>('^'); </a:t>
            </a:r>
            <a:r>
              <a:rPr lang="en-US" altLang="ko-KR" dirty="0">
                <a:latin typeface="+mj-ea"/>
                <a:ea typeface="+mj-ea"/>
              </a:rPr>
              <a:t>	</a:t>
            </a:r>
            <a:endParaRPr lang="en-US" altLang="ko-KR" dirty="0" smtClean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dirty="0" err="1">
                <a:latin typeface="+mj-ea"/>
                <a:ea typeface="+mj-ea"/>
              </a:rPr>
              <a:t>showWidth</a:t>
            </a:r>
            <a:r>
              <a:rPr lang="en-US" altLang="ko-KR" dirty="0">
                <a:latin typeface="+mj-ea"/>
                <a:ea typeface="+mj-ea"/>
              </a:rPr>
              <a:t>();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cout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 err="1">
                <a:latin typeface="+mj-ea"/>
                <a:ea typeface="+mj-ea"/>
              </a:rPr>
              <a:t>cout.precision</a:t>
            </a:r>
            <a:r>
              <a:rPr lang="en-US" altLang="ko-KR" b="1" dirty="0">
                <a:latin typeface="+mj-ea"/>
                <a:ea typeface="+mj-ea"/>
              </a:rPr>
              <a:t>(5); </a:t>
            </a:r>
            <a:endParaRPr lang="en-US" altLang="ko-KR" b="1" dirty="0" smtClean="0">
              <a:latin typeface="+mj-ea"/>
              <a:ea typeface="+mj-ea"/>
            </a:endParaRP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11./3. &lt;&lt; </a:t>
            </a:r>
            <a:r>
              <a:rPr lang="en-US" altLang="ko-KR" dirty="0" err="1">
                <a:latin typeface="+mj-ea"/>
                <a:ea typeface="+mj-ea"/>
              </a:rPr>
              <a:t>endl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96136" y="3717032"/>
            <a:ext cx="2740885" cy="203132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  <a:cs typeface="Courier New" pitchFamily="49" charset="0"/>
              </a:rPr>
              <a:t>    Hello</a:t>
            </a:r>
            <a:endParaRPr lang="en-US" altLang="ko-KR" sz="1400" b="1" dirty="0">
              <a:latin typeface="+mj-ea"/>
              <a:ea typeface="+mj-ea"/>
              <a:cs typeface="Courier New" pitchFamily="49" charset="0"/>
            </a:endParaRPr>
          </a:p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   12</a:t>
            </a:r>
          </a:p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%    Korea/Seoul/City</a:t>
            </a:r>
          </a:p>
          <a:p>
            <a:endParaRPr lang="en-US" altLang="ko-KR" sz="1400" b="1" dirty="0">
              <a:latin typeface="+mj-ea"/>
              <a:ea typeface="+mj-ea"/>
              <a:cs typeface="Courier New" pitchFamily="49" charset="0"/>
            </a:endParaRPr>
          </a:p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^^^^^Hello</a:t>
            </a:r>
          </a:p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^^^12</a:t>
            </a:r>
          </a:p>
          <a:p>
            <a:r>
              <a:rPr lang="en-US" altLang="ko-KR" sz="1400" b="1" dirty="0">
                <a:latin typeface="+mj-ea"/>
                <a:ea typeface="+mj-ea"/>
                <a:cs typeface="Courier New" pitchFamily="49" charset="0"/>
              </a:rPr>
              <a:t>%^^^^Korea/Seoul/City</a:t>
            </a:r>
          </a:p>
          <a:p>
            <a:endParaRPr lang="en-US" altLang="ko-KR" sz="1400" b="1" dirty="0">
              <a:latin typeface="+mj-ea"/>
              <a:ea typeface="+mj-ea"/>
              <a:cs typeface="Courier New" pitchFamily="49" charset="0"/>
            </a:endParaRPr>
          </a:p>
          <a:p>
            <a:r>
              <a:rPr lang="en-US" altLang="ko-KR" sz="1400" b="1" dirty="0" smtClean="0">
                <a:latin typeface="+mj-ea"/>
                <a:ea typeface="+mj-ea"/>
                <a:cs typeface="Courier New" pitchFamily="49" charset="0"/>
              </a:rPr>
              <a:t>3.6667</a:t>
            </a:r>
            <a:endParaRPr lang="ko-KR" altLang="en-US" sz="1400" b="1" dirty="0">
              <a:latin typeface="+mj-ea"/>
              <a:ea typeface="+mj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</a:rPr>
              <a:t>C++</a:t>
            </a:r>
            <a:r>
              <a:rPr lang="ko-KR" altLang="en-US" dirty="0" smtClean="0">
                <a:latin typeface="+mj-ea"/>
              </a:rPr>
              <a:t> 입출력 </a:t>
            </a:r>
            <a:r>
              <a:rPr lang="ko-KR" altLang="en-US" dirty="0" err="1" smtClean="0">
                <a:latin typeface="+mj-ea"/>
              </a:rPr>
              <a:t>스트림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5" y="1268760"/>
            <a:ext cx="879249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1" dirty="0" err="1" smtClean="0"/>
              <a:t>조작자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manipulator, </a:t>
            </a: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조작자</a:t>
            </a:r>
            <a:r>
              <a:rPr lang="en-US" altLang="ko-KR" b="1" dirty="0" smtClean="0"/>
              <a:t>(stream manipulator)</a:t>
            </a:r>
          </a:p>
          <a:p>
            <a:pPr lvl="1"/>
            <a:r>
              <a:rPr lang="ko-KR" altLang="en-US" b="1" dirty="0" err="1" smtClean="0"/>
              <a:t>조작자는</a:t>
            </a:r>
            <a:r>
              <a:rPr lang="ko-KR" altLang="en-US" b="1" dirty="0" smtClean="0"/>
              <a:t> 함수</a:t>
            </a:r>
            <a:endParaRPr lang="en-US" altLang="ko-KR" b="1" dirty="0" smtClean="0"/>
          </a:p>
          <a:p>
            <a:pPr lvl="2"/>
            <a:r>
              <a:rPr lang="en-US" altLang="ko-KR" b="1" dirty="0" smtClean="0"/>
              <a:t>C++ </a:t>
            </a:r>
            <a:r>
              <a:rPr lang="ko-KR" altLang="en-US" b="1" dirty="0" smtClean="0"/>
              <a:t>표준 라이브러리에 구현된 </a:t>
            </a:r>
            <a:r>
              <a:rPr lang="ko-KR" altLang="en-US" b="1" dirty="0" err="1" smtClean="0"/>
              <a:t>조작자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입출력 포맷 지정 목적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개발자 만의 </a:t>
            </a:r>
            <a:r>
              <a:rPr lang="ko-KR" altLang="en-US" b="1" dirty="0" err="1" smtClean="0"/>
              <a:t>조작자</a:t>
            </a:r>
            <a:r>
              <a:rPr lang="ko-KR" altLang="en-US" b="1" dirty="0" smtClean="0"/>
              <a:t> 작성 가능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다양한 목적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매개 변수 없는 </a:t>
            </a:r>
            <a:r>
              <a:rPr lang="ko-KR" altLang="en-US" b="1" dirty="0" err="1" smtClean="0"/>
              <a:t>조작자와</a:t>
            </a:r>
            <a:r>
              <a:rPr lang="ko-KR" altLang="en-US" b="1" dirty="0" smtClean="0"/>
              <a:t> 매개 변수를 가진 </a:t>
            </a:r>
            <a:r>
              <a:rPr lang="ko-KR" altLang="en-US" b="1" dirty="0" err="1" smtClean="0"/>
              <a:t>조작자로</a:t>
            </a:r>
            <a:r>
              <a:rPr lang="ko-KR" altLang="en-US" b="1" dirty="0" smtClean="0"/>
              <a:t> 구분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조작자는</a:t>
            </a:r>
            <a:r>
              <a:rPr lang="ko-KR" altLang="en-US" b="1" dirty="0" smtClean="0"/>
              <a:t> 항상 </a:t>
            </a:r>
            <a:r>
              <a:rPr lang="en-US" altLang="ko-KR" b="1" dirty="0" smtClean="0"/>
              <a:t>&lt;&lt; </a:t>
            </a:r>
            <a:r>
              <a:rPr lang="ko-KR" altLang="en-US" b="1" dirty="0" smtClean="0"/>
              <a:t>나 </a:t>
            </a:r>
            <a:r>
              <a:rPr lang="en-US" altLang="ko-KR" b="1" dirty="0" smtClean="0"/>
              <a:t>&gt;&gt; </a:t>
            </a:r>
            <a:r>
              <a:rPr lang="ko-KR" altLang="en-US" b="1" dirty="0" smtClean="0"/>
              <a:t>연산자와 함께 사용됨</a:t>
            </a:r>
            <a:endParaRPr lang="en-US" altLang="ko-KR" b="1" dirty="0" smtClean="0"/>
          </a:p>
          <a:p>
            <a:r>
              <a:rPr lang="ko-KR" altLang="en-US" b="1" dirty="0" smtClean="0"/>
              <a:t>매개 변수 없는 </a:t>
            </a:r>
            <a:r>
              <a:rPr lang="ko-KR" altLang="en-US" b="1" dirty="0" err="1" smtClean="0"/>
              <a:t>조작자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매개 변수 있는 </a:t>
            </a:r>
            <a:r>
              <a:rPr lang="ko-KR" altLang="en-US" b="1" dirty="0" err="1" smtClean="0"/>
              <a:t>조작자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#include &lt;</a:t>
            </a:r>
            <a:r>
              <a:rPr lang="en-US" altLang="ko-KR" b="1" dirty="0" err="1" smtClean="0"/>
              <a:t>iomanip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필요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72919" y="4437112"/>
            <a:ext cx="4572000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>
                <a:latin typeface="+mj-ea"/>
                <a:ea typeface="+mj-ea"/>
              </a:rPr>
              <a:t>cout &lt;&lt; hex &lt;&lt; </a:t>
            </a:r>
            <a:r>
              <a:rPr lang="en-US" altLang="ko-KR" sz="1400" b="1" dirty="0" err="1">
                <a:solidFill>
                  <a:srgbClr val="7030A0"/>
                </a:solidFill>
                <a:latin typeface="+mj-ea"/>
                <a:ea typeface="+mj-ea"/>
              </a:rPr>
              <a:t>showbase</a:t>
            </a:r>
            <a:r>
              <a:rPr lang="en-US" altLang="ko-KR" sz="1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&lt;&lt; 30 &lt;&lt; </a:t>
            </a:r>
            <a:r>
              <a:rPr lang="en-US" altLang="ko-KR" sz="1400" b="1" dirty="0" err="1">
                <a:latin typeface="+mj-ea"/>
                <a:ea typeface="+mj-ea"/>
              </a:rPr>
              <a:t>endl</a:t>
            </a:r>
            <a:r>
              <a:rPr lang="en-US" altLang="ko-KR" sz="1400" b="1" dirty="0" smtClean="0">
                <a:latin typeface="+mj-ea"/>
                <a:ea typeface="+mj-ea"/>
              </a:rPr>
              <a:t>;</a:t>
            </a:r>
          </a:p>
          <a:p>
            <a:pPr fontAlgn="base" latinLnBrk="0"/>
            <a:r>
              <a:rPr lang="fr-FR" altLang="ko-KR" sz="1400" b="1" dirty="0">
                <a:latin typeface="+mj-ea"/>
                <a:ea typeface="+mj-ea"/>
              </a:rPr>
              <a:t>cout &lt;&lt; dec &lt;&lt; </a:t>
            </a:r>
            <a:r>
              <a:rPr lang="fr-FR" altLang="ko-KR" sz="1400" b="1" dirty="0">
                <a:solidFill>
                  <a:srgbClr val="7030A0"/>
                </a:solidFill>
                <a:latin typeface="+mj-ea"/>
                <a:ea typeface="+mj-ea"/>
              </a:rPr>
              <a:t>showpos</a:t>
            </a:r>
            <a:r>
              <a:rPr lang="fr-FR" altLang="ko-KR" sz="1400" b="1" dirty="0">
                <a:latin typeface="+mj-ea"/>
                <a:ea typeface="+mj-ea"/>
              </a:rPr>
              <a:t> &lt;&lt; 100 &lt;&lt; endl</a:t>
            </a:r>
            <a:r>
              <a:rPr lang="fr-FR" altLang="ko-KR" sz="1400" b="1" dirty="0" smtClean="0">
                <a:latin typeface="+mj-ea"/>
                <a:ea typeface="+mj-ea"/>
              </a:rPr>
              <a:t>;</a:t>
            </a:r>
            <a:endParaRPr lang="fr-FR" altLang="ko-KR" sz="1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10753" y="4414061"/>
            <a:ext cx="1114408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0x1e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+100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2549" y="5082150"/>
            <a:ext cx="5294272" cy="30777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>
                <a:latin typeface="+mj-ea"/>
                <a:ea typeface="+mj-ea"/>
              </a:rPr>
              <a:t>cout &lt;&lt; </a:t>
            </a:r>
            <a:r>
              <a:rPr lang="en-US" altLang="ko-KR" sz="1400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sz="1400" b="1" dirty="0">
                <a:solidFill>
                  <a:srgbClr val="7030A0"/>
                </a:solidFill>
                <a:latin typeface="+mj-ea"/>
                <a:ea typeface="+mj-ea"/>
              </a:rPr>
              <a:t>(10) &lt;&lt; </a:t>
            </a:r>
            <a:r>
              <a:rPr lang="en-US" altLang="ko-KR" sz="1400" b="1" dirty="0" err="1">
                <a:solidFill>
                  <a:srgbClr val="7030A0"/>
                </a:solidFill>
                <a:latin typeface="+mj-ea"/>
                <a:ea typeface="+mj-ea"/>
              </a:rPr>
              <a:t>setfill</a:t>
            </a:r>
            <a:r>
              <a:rPr lang="en-US" altLang="ko-KR" sz="1400" b="1" dirty="0" smtClean="0">
                <a:solidFill>
                  <a:srgbClr val="7030A0"/>
                </a:solidFill>
                <a:latin typeface="+mj-ea"/>
                <a:ea typeface="+mj-ea"/>
              </a:rPr>
              <a:t>('^') </a:t>
            </a:r>
            <a:r>
              <a:rPr lang="en-US" altLang="ko-KR" sz="1400" b="1" dirty="0">
                <a:latin typeface="+mj-ea"/>
                <a:ea typeface="+mj-ea"/>
              </a:rPr>
              <a:t>&lt;&lt; </a:t>
            </a:r>
            <a:r>
              <a:rPr lang="en-US" altLang="ko-KR" sz="1400" b="1" dirty="0" smtClean="0">
                <a:latin typeface="+mj-ea"/>
                <a:ea typeface="+mj-ea"/>
              </a:rPr>
              <a:t>"Hello" </a:t>
            </a:r>
            <a:r>
              <a:rPr lang="en-US" altLang="ko-KR" sz="1400" b="1" dirty="0">
                <a:latin typeface="+mj-ea"/>
                <a:ea typeface="+mj-ea"/>
              </a:rPr>
              <a:t>&lt;&lt; </a:t>
            </a:r>
            <a:r>
              <a:rPr lang="en-US" altLang="ko-KR" sz="1400" b="1" dirty="0" err="1">
                <a:latin typeface="+mj-ea"/>
                <a:ea typeface="+mj-ea"/>
              </a:rPr>
              <a:t>endl</a:t>
            </a:r>
            <a:r>
              <a:rPr lang="en-US" altLang="ko-KR" sz="1400" b="1" dirty="0">
                <a:latin typeface="+mj-ea"/>
                <a:ea typeface="+mj-ea"/>
              </a:rPr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260183" y="5062179"/>
            <a:ext cx="128112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  <a:cs typeface="Courier New" pitchFamily="49" charset="0"/>
              </a:rPr>
              <a:t>^^^^^Hello</a:t>
            </a:r>
            <a:endParaRPr lang="ko-KR" altLang="en-US" sz="1400" b="1" dirty="0">
              <a:latin typeface="+mj-ea"/>
              <a:ea typeface="+mj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3141" y="797099"/>
            <a:ext cx="6563286" cy="5711188"/>
            <a:chOff x="1033141" y="797099"/>
            <a:chExt cx="6563286" cy="571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797099"/>
              <a:ext cx="6552819" cy="21816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1" y="2918505"/>
              <a:ext cx="6539484" cy="358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7" y="908720"/>
            <a:ext cx="862607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매개 변수 없는 </a:t>
            </a:r>
            <a:r>
              <a:rPr lang="ko-KR" altLang="en-US" dirty="0" err="1" smtClean="0">
                <a:latin typeface="+mj-ea"/>
              </a:rPr>
              <a:t>조작자</a:t>
            </a:r>
            <a:r>
              <a:rPr lang="ko-KR" altLang="en-US" dirty="0" smtClean="0">
                <a:latin typeface="+mj-ea"/>
              </a:rPr>
              <a:t> 사용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" y="906393"/>
            <a:ext cx="8075240" cy="41549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2400" dirty="0">
                <a:latin typeface="+mj-ea"/>
                <a:ea typeface="+mj-ea"/>
              </a:rPr>
              <a:t>#include &lt;iostream&gt;</a:t>
            </a:r>
          </a:p>
          <a:p>
            <a:pPr defTabSz="180000"/>
            <a:r>
              <a:rPr lang="en-US" altLang="ko-KR" sz="2400" dirty="0">
                <a:latin typeface="+mj-ea"/>
                <a:ea typeface="+mj-ea"/>
              </a:rPr>
              <a:t>using namespace </a:t>
            </a:r>
            <a:r>
              <a:rPr lang="en-US" altLang="ko-KR" sz="2400" dirty="0" err="1">
                <a:latin typeface="+mj-ea"/>
                <a:ea typeface="+mj-ea"/>
              </a:rPr>
              <a:t>std</a:t>
            </a:r>
            <a:r>
              <a:rPr lang="en-US" altLang="ko-KR" sz="2400" dirty="0">
                <a:latin typeface="+mj-ea"/>
                <a:ea typeface="+mj-ea"/>
              </a:rPr>
              <a:t>;</a:t>
            </a:r>
          </a:p>
          <a:p>
            <a:pPr defTabSz="180000"/>
            <a:endParaRPr lang="ko-KR" altLang="en-US" sz="2400" dirty="0">
              <a:latin typeface="+mj-ea"/>
              <a:ea typeface="+mj-ea"/>
            </a:endParaRPr>
          </a:p>
          <a:p>
            <a:pPr defTabSz="180000"/>
            <a:r>
              <a:rPr lang="en-US" altLang="ko-KR" sz="2400" dirty="0" err="1">
                <a:latin typeface="+mj-ea"/>
                <a:ea typeface="+mj-ea"/>
              </a:rPr>
              <a:t>int</a:t>
            </a:r>
            <a:r>
              <a:rPr lang="en-US" altLang="ko-KR" sz="2400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sz="2400" dirty="0" smtClean="0">
                <a:latin typeface="+mj-ea"/>
                <a:ea typeface="+mj-ea"/>
              </a:rPr>
              <a:t>	cout </a:t>
            </a:r>
            <a:r>
              <a:rPr lang="en-US" altLang="ko-KR" sz="2400" dirty="0">
                <a:latin typeface="+mj-ea"/>
                <a:ea typeface="+mj-ea"/>
              </a:rPr>
              <a:t>&lt;&lt; hex &lt;&lt; </a:t>
            </a:r>
            <a:r>
              <a:rPr lang="en-US" altLang="ko-KR" sz="2400" dirty="0" err="1">
                <a:latin typeface="+mj-ea"/>
                <a:ea typeface="+mj-ea"/>
              </a:rPr>
              <a:t>showbase</a:t>
            </a:r>
            <a:r>
              <a:rPr lang="en-US" altLang="ko-KR" sz="2400" dirty="0">
                <a:latin typeface="+mj-ea"/>
                <a:ea typeface="+mj-ea"/>
              </a:rPr>
              <a:t> &lt;&lt; 30 &lt;&lt; </a:t>
            </a:r>
            <a:r>
              <a:rPr lang="en-US" altLang="ko-KR" sz="2400" dirty="0" err="1">
                <a:latin typeface="+mj-ea"/>
                <a:ea typeface="+mj-ea"/>
              </a:rPr>
              <a:t>endl</a:t>
            </a:r>
            <a:r>
              <a:rPr lang="en-US" altLang="ko-KR" sz="2400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fr-FR" altLang="ko-KR" sz="2400" dirty="0" smtClean="0">
                <a:latin typeface="+mj-ea"/>
                <a:ea typeface="+mj-ea"/>
              </a:rPr>
              <a:t>	cout </a:t>
            </a:r>
            <a:r>
              <a:rPr lang="fr-FR" altLang="ko-KR" sz="2400" dirty="0">
                <a:latin typeface="+mj-ea"/>
                <a:ea typeface="+mj-ea"/>
              </a:rPr>
              <a:t>&lt;&lt; dec &lt;&lt; showpos &lt;&lt; 100 &lt;&lt; endl</a:t>
            </a:r>
            <a:r>
              <a:rPr lang="fr-FR" altLang="ko-KR" sz="2400" dirty="0" smtClean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400" dirty="0" smtClean="0">
                <a:latin typeface="+mj-ea"/>
                <a:ea typeface="+mj-ea"/>
              </a:rPr>
              <a:t>	cout </a:t>
            </a:r>
            <a:r>
              <a:rPr lang="en-US" altLang="ko-KR" sz="2400" dirty="0">
                <a:latin typeface="+mj-ea"/>
                <a:ea typeface="+mj-ea"/>
              </a:rPr>
              <a:t>&lt;&lt; true &lt;&lt; ' ' &lt;&lt; false &lt;&lt; </a:t>
            </a:r>
            <a:r>
              <a:rPr lang="en-US" altLang="ko-KR" sz="2400" dirty="0" err="1" smtClean="0">
                <a:latin typeface="+mj-ea"/>
                <a:ea typeface="+mj-ea"/>
              </a:rPr>
              <a:t>endl</a:t>
            </a:r>
            <a:r>
              <a:rPr lang="en-US" altLang="ko-KR" sz="2400" dirty="0" smtClean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400" dirty="0">
                <a:latin typeface="+mj-ea"/>
                <a:ea typeface="+mj-ea"/>
              </a:rPr>
              <a:t>	</a:t>
            </a:r>
            <a:r>
              <a:rPr lang="en-US" altLang="ko-KR" sz="2400" dirty="0" smtClean="0">
                <a:latin typeface="+mj-ea"/>
                <a:ea typeface="+mj-ea"/>
              </a:rPr>
              <a:t>cout </a:t>
            </a:r>
            <a:r>
              <a:rPr lang="en-US" altLang="ko-KR" sz="2400" dirty="0">
                <a:latin typeface="+mj-ea"/>
                <a:ea typeface="+mj-ea"/>
              </a:rPr>
              <a:t>&lt;&lt; </a:t>
            </a:r>
            <a:r>
              <a:rPr lang="en-US" altLang="ko-KR" sz="2400" dirty="0" err="1">
                <a:solidFill>
                  <a:srgbClr val="7030A0"/>
                </a:solidFill>
                <a:latin typeface="+mj-ea"/>
                <a:ea typeface="+mj-ea"/>
              </a:rPr>
              <a:t>boolalpha</a:t>
            </a:r>
            <a:r>
              <a:rPr lang="en-US" altLang="ko-KR" sz="2400" dirty="0">
                <a:latin typeface="+mj-ea"/>
                <a:ea typeface="+mj-ea"/>
              </a:rPr>
              <a:t> &lt;&lt; true &lt;&lt; ' ' &lt;&lt; false &lt;&lt; </a:t>
            </a:r>
            <a:r>
              <a:rPr lang="en-US" altLang="ko-KR" sz="2400" dirty="0" err="1">
                <a:latin typeface="+mj-ea"/>
                <a:ea typeface="+mj-ea"/>
              </a:rPr>
              <a:t>endl</a:t>
            </a:r>
            <a:r>
              <a:rPr lang="en-US" altLang="ko-KR" sz="2400" dirty="0" smtClean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ko-KR" sz="2000" dirty="0" smtClean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en-US" altLang="ko-KR" sz="2000" dirty="0" err="1" smtClean="0">
                <a:solidFill>
                  <a:srgbClr val="00B050"/>
                </a:solidFill>
                <a:latin typeface="+mj-ea"/>
                <a:ea typeface="+mj-ea"/>
              </a:rPr>
              <a:t>boolalpha</a:t>
            </a:r>
            <a:r>
              <a:rPr lang="en-US" altLang="ko-KR" sz="2000" dirty="0" smtClean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>
                <a:solidFill>
                  <a:srgbClr val="00B050"/>
                </a:solidFill>
                <a:latin typeface="+mj-ea"/>
                <a:ea typeface="+mj-ea"/>
              </a:rPr>
              <a:t>조작자에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 의해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, “true”, “false”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문자열로 출력됨 </a:t>
            </a:r>
          </a:p>
          <a:p>
            <a:pPr defTabSz="180000"/>
            <a:endParaRPr lang="fr-FR" altLang="ko-KR" sz="2400" dirty="0">
              <a:latin typeface="+mj-ea"/>
              <a:ea typeface="+mj-ea"/>
            </a:endParaRPr>
          </a:p>
          <a:p>
            <a:pPr defTabSz="180000"/>
            <a:r>
              <a:rPr lang="en-US" altLang="ko-KR" sz="2400" dirty="0">
                <a:latin typeface="+mj-ea"/>
                <a:ea typeface="+mj-ea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4700895"/>
            <a:ext cx="5688633" cy="10772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0x1e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+100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+1 +0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true false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7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매개 변수를 가진 </a:t>
            </a:r>
            <a:r>
              <a:rPr lang="ko-KR" altLang="en-US" dirty="0" err="1" smtClean="0">
                <a:latin typeface="+mj-ea"/>
              </a:rPr>
              <a:t>조작자</a:t>
            </a:r>
            <a:r>
              <a:rPr lang="ko-KR" altLang="en-US" dirty="0" smtClean="0">
                <a:latin typeface="+mj-ea"/>
              </a:rPr>
              <a:t> 사용 예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1520" y="1347627"/>
            <a:ext cx="8280413" cy="48013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#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include &lt;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iomanip</a:t>
            </a:r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&gt;</a:t>
            </a:r>
          </a:p>
          <a:p>
            <a:pPr defTabSz="180000"/>
            <a:endParaRPr lang="en-US" altLang="ko-KR" b="1" dirty="0">
              <a:latin typeface="+mj-ea"/>
              <a:ea typeface="+mj-ea"/>
            </a:endParaRPr>
          </a:p>
          <a:p>
            <a:pPr defTabSz="180000"/>
            <a:r>
              <a:rPr lang="en-US" altLang="ko-KR" b="1" dirty="0" err="1">
                <a:latin typeface="+mj-ea"/>
                <a:ea typeface="+mj-ea"/>
              </a:rPr>
              <a:t>int</a:t>
            </a:r>
            <a:r>
              <a:rPr lang="en-US" altLang="ko-KR" b="1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	cout </a:t>
            </a:r>
            <a:r>
              <a:rPr lang="en-US" altLang="ko-KR" b="1" dirty="0">
                <a:latin typeface="+mj-ea"/>
                <a:ea typeface="+mj-ea"/>
              </a:rPr>
              <a:t>&lt;&lt; </a:t>
            </a:r>
            <a:r>
              <a:rPr lang="en-US" altLang="ko-KR" b="1" dirty="0" err="1">
                <a:latin typeface="+mj-ea"/>
                <a:ea typeface="+mj-ea"/>
              </a:rPr>
              <a:t>showbase</a:t>
            </a:r>
            <a:r>
              <a:rPr lang="en-US" altLang="ko-KR" b="1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	</a:t>
            </a:r>
            <a:endParaRPr lang="en-US" altLang="ko-KR" b="1" dirty="0">
              <a:latin typeface="+mj-ea"/>
              <a:ea typeface="+mj-ea"/>
            </a:endParaRPr>
          </a:p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	// </a:t>
            </a:r>
            <a:r>
              <a:rPr lang="ko-KR" altLang="en-US" b="1" dirty="0">
                <a:latin typeface="+mj-ea"/>
                <a:ea typeface="+mj-ea"/>
              </a:rPr>
              <a:t>타이틀을 출력한다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	cout </a:t>
            </a:r>
            <a:r>
              <a:rPr lang="en-US" altLang="ko-KR" b="1" dirty="0">
                <a:latin typeface="+mj-ea"/>
                <a:ea typeface="+mj-ea"/>
              </a:rPr>
              <a:t>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(8)</a:t>
            </a:r>
            <a:r>
              <a:rPr lang="en-US" altLang="ko-KR" b="1" dirty="0">
                <a:latin typeface="+mj-ea"/>
                <a:ea typeface="+mj-ea"/>
              </a:rPr>
              <a:t> &lt;&lt; "Number";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cout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(10)</a:t>
            </a:r>
            <a:r>
              <a:rPr lang="en-US" altLang="ko-KR" b="1" dirty="0">
                <a:latin typeface="+mj-ea"/>
                <a:ea typeface="+mj-ea"/>
              </a:rPr>
              <a:t> &lt;&lt; "Octal";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cout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(10)</a:t>
            </a:r>
            <a:r>
              <a:rPr lang="en-US" altLang="ko-KR" b="1" dirty="0">
                <a:latin typeface="+mj-ea"/>
                <a:ea typeface="+mj-ea"/>
              </a:rPr>
              <a:t> &lt;&lt; "</a:t>
            </a:r>
            <a:r>
              <a:rPr lang="en-US" altLang="ko-KR" b="1" dirty="0" err="1">
                <a:latin typeface="+mj-ea"/>
                <a:ea typeface="+mj-ea"/>
              </a:rPr>
              <a:t>Hexa</a:t>
            </a:r>
            <a:r>
              <a:rPr lang="en-US" altLang="ko-KR" b="1" dirty="0">
                <a:latin typeface="+mj-ea"/>
                <a:ea typeface="+mj-ea"/>
              </a:rPr>
              <a:t>" &lt;&lt; </a:t>
            </a:r>
            <a:r>
              <a:rPr lang="en-US" altLang="ko-KR" b="1" dirty="0" err="1">
                <a:latin typeface="+mj-ea"/>
                <a:ea typeface="+mj-ea"/>
              </a:rPr>
              <a:t>endl</a:t>
            </a:r>
            <a:r>
              <a:rPr lang="en-US" altLang="ko-KR" b="1" dirty="0">
                <a:latin typeface="+mj-ea"/>
                <a:ea typeface="+mj-ea"/>
              </a:rPr>
              <a:t>;</a:t>
            </a:r>
          </a:p>
          <a:p>
            <a:pPr defTabSz="180000"/>
            <a:endParaRPr lang="en-US" altLang="ko-KR" b="1" dirty="0">
              <a:latin typeface="+mj-ea"/>
              <a:ea typeface="+mj-ea"/>
            </a:endParaRP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// </a:t>
            </a:r>
            <a:r>
              <a:rPr lang="ko-KR" altLang="en-US" b="1" dirty="0">
                <a:latin typeface="+mj-ea"/>
                <a:ea typeface="+mj-ea"/>
              </a:rPr>
              <a:t>하나의 수를 십진수</a:t>
            </a:r>
            <a:r>
              <a:rPr lang="en-US" altLang="ko-KR" b="1" dirty="0">
                <a:latin typeface="+mj-ea"/>
                <a:ea typeface="+mj-ea"/>
              </a:rPr>
              <a:t>, 8</a:t>
            </a:r>
            <a:r>
              <a:rPr lang="ko-KR" altLang="en-US" b="1" dirty="0">
                <a:latin typeface="+mj-ea"/>
                <a:ea typeface="+mj-ea"/>
              </a:rPr>
              <a:t>진수</a:t>
            </a:r>
            <a:r>
              <a:rPr lang="en-US" altLang="ko-KR" b="1" dirty="0">
                <a:latin typeface="+mj-ea"/>
                <a:ea typeface="+mj-ea"/>
              </a:rPr>
              <a:t>, 16</a:t>
            </a:r>
            <a:r>
              <a:rPr lang="ko-KR" altLang="en-US" b="1" dirty="0">
                <a:latin typeface="+mj-ea"/>
                <a:ea typeface="+mj-ea"/>
              </a:rPr>
              <a:t>진수 형태로 한 줄에 출력한다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for(</a:t>
            </a:r>
            <a:r>
              <a:rPr lang="en-US" altLang="ko-KR" b="1" dirty="0" err="1">
                <a:latin typeface="+mj-ea"/>
                <a:ea typeface="+mj-ea"/>
              </a:rPr>
              <a:t>int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=0;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&lt;50;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+=5) { 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	cout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(8)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setfill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('.')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dec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&lt;&lt;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; // 10</a:t>
            </a:r>
            <a:r>
              <a:rPr lang="ko-KR" altLang="en-US" b="1" dirty="0">
                <a:latin typeface="+mj-ea"/>
                <a:ea typeface="+mj-ea"/>
              </a:rPr>
              <a:t>진수</a:t>
            </a:r>
          </a:p>
          <a:p>
            <a:pPr defTabSz="180000"/>
            <a:r>
              <a:rPr lang="ko-KR" altLang="en-US" b="1" dirty="0">
                <a:latin typeface="+mj-ea"/>
                <a:ea typeface="+mj-ea"/>
              </a:rPr>
              <a:t>		</a:t>
            </a:r>
            <a:r>
              <a:rPr lang="en-US" altLang="ko-KR" b="1" dirty="0">
                <a:latin typeface="+mj-ea"/>
                <a:ea typeface="+mj-ea"/>
              </a:rPr>
              <a:t>cout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(10)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setfill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(' ')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oct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&lt;&lt;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; // 8</a:t>
            </a:r>
            <a:r>
              <a:rPr lang="ko-KR" altLang="en-US" b="1" dirty="0">
                <a:latin typeface="+mj-ea"/>
                <a:ea typeface="+mj-ea"/>
              </a:rPr>
              <a:t>진수</a:t>
            </a:r>
          </a:p>
          <a:p>
            <a:pPr defTabSz="180000"/>
            <a:r>
              <a:rPr lang="ko-KR" altLang="en-US" b="1" dirty="0">
                <a:latin typeface="+mj-ea"/>
                <a:ea typeface="+mj-ea"/>
              </a:rPr>
              <a:t>		</a:t>
            </a:r>
            <a:r>
              <a:rPr lang="en-US" altLang="ko-KR" b="1" dirty="0">
                <a:latin typeface="+mj-ea"/>
                <a:ea typeface="+mj-ea"/>
              </a:rPr>
              <a:t>cout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setw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(10) &lt;&lt; </a:t>
            </a:r>
            <a:r>
              <a:rPr lang="en-US" altLang="ko-KR" b="1" dirty="0" err="1">
                <a:solidFill>
                  <a:srgbClr val="7030A0"/>
                </a:solidFill>
                <a:latin typeface="+mj-ea"/>
                <a:ea typeface="+mj-ea"/>
              </a:rPr>
              <a:t>setfill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(' ') &lt;&lt; hex </a:t>
            </a:r>
            <a:r>
              <a:rPr lang="en-US" altLang="ko-KR" b="1" dirty="0">
                <a:latin typeface="+mj-ea"/>
                <a:ea typeface="+mj-ea"/>
              </a:rPr>
              <a:t>&lt;&lt; </a:t>
            </a:r>
            <a:r>
              <a:rPr lang="en-US" altLang="ko-KR" b="1" dirty="0" err="1">
                <a:latin typeface="+mj-ea"/>
                <a:ea typeface="+mj-ea"/>
              </a:rPr>
              <a:t>i</a:t>
            </a:r>
            <a:r>
              <a:rPr lang="en-US" altLang="ko-KR" b="1" dirty="0">
                <a:latin typeface="+mj-ea"/>
                <a:ea typeface="+mj-ea"/>
              </a:rPr>
              <a:t> &lt;&lt; </a:t>
            </a:r>
            <a:r>
              <a:rPr lang="en-US" altLang="ko-KR" b="1" dirty="0" err="1">
                <a:latin typeface="+mj-ea"/>
                <a:ea typeface="+mj-ea"/>
              </a:rPr>
              <a:t>endl</a:t>
            </a:r>
            <a:r>
              <a:rPr lang="en-US" altLang="ko-KR" b="1" dirty="0">
                <a:latin typeface="+mj-ea"/>
                <a:ea typeface="+mj-ea"/>
              </a:rPr>
              <a:t>; // 16</a:t>
            </a:r>
            <a:r>
              <a:rPr lang="ko-KR" altLang="en-US" b="1" dirty="0">
                <a:latin typeface="+mj-ea"/>
                <a:ea typeface="+mj-ea"/>
              </a:rPr>
              <a:t>진수</a:t>
            </a:r>
          </a:p>
          <a:p>
            <a:pPr defTabSz="180000"/>
            <a:r>
              <a:rPr lang="ko-KR" altLang="en-US" b="1" dirty="0">
                <a:latin typeface="+mj-ea"/>
                <a:ea typeface="+mj-ea"/>
              </a:rPr>
              <a:t>	</a:t>
            </a:r>
            <a:r>
              <a:rPr lang="en-US" altLang="ko-KR" b="1" dirty="0" smtClean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}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86584" y="1528007"/>
            <a:ext cx="2021707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</a:t>
            </a:r>
            <a:r>
              <a:rPr lang="en-US" altLang="ko-KR" sz="1100" b="1" dirty="0">
                <a:latin typeface="+mj-ea"/>
                <a:ea typeface="+mj-ea"/>
                <a:cs typeface="Courier New" pitchFamily="49" charset="0"/>
              </a:rPr>
              <a:t>Number  </a:t>
            </a:r>
            <a:r>
              <a:rPr lang="en-US" altLang="ko-KR" sz="1100" b="1" dirty="0" smtClean="0">
                <a:latin typeface="+mj-ea"/>
                <a:ea typeface="+mj-ea"/>
                <a:cs typeface="Courier New" pitchFamily="49" charset="0"/>
              </a:rPr>
              <a:t>   </a:t>
            </a:r>
            <a:r>
              <a:rPr lang="en-US" altLang="ko-KR" sz="1100" b="1" dirty="0">
                <a:latin typeface="+mj-ea"/>
                <a:ea typeface="+mj-ea"/>
                <a:cs typeface="Courier New" pitchFamily="49" charset="0"/>
              </a:rPr>
              <a:t>Octal   </a:t>
            </a:r>
            <a:r>
              <a:rPr lang="en-US" altLang="ko-KR" sz="1100" b="1" dirty="0" smtClean="0">
                <a:latin typeface="+mj-ea"/>
                <a:ea typeface="+mj-ea"/>
                <a:cs typeface="Courier New" pitchFamily="49" charset="0"/>
              </a:rPr>
              <a:t>   </a:t>
            </a:r>
            <a:r>
              <a:rPr lang="en-US" altLang="ko-KR" sz="1100" b="1" dirty="0" err="1">
                <a:latin typeface="+mj-ea"/>
                <a:ea typeface="+mj-ea"/>
                <a:cs typeface="Courier New" pitchFamily="49" charset="0"/>
              </a:rPr>
              <a:t>Hexa</a:t>
            </a:r>
            <a:endParaRPr lang="en-US" altLang="ko-KR" sz="1100" b="1" dirty="0">
              <a:latin typeface="+mj-ea"/>
              <a:ea typeface="+mj-ea"/>
              <a:cs typeface="Courier New" pitchFamily="49" charset="0"/>
            </a:endParaRP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0      </a:t>
            </a:r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  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0     </a:t>
            </a:r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   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0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5        05       0x5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10       012       0xa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15       017       0xf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20       024      0x14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25       031      0x19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30       036      0x1e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35       043      0x23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40       050      0x28</a:t>
            </a:r>
          </a:p>
          <a:p>
            <a:r>
              <a:rPr lang="en-US" altLang="ko-KR" sz="1200" b="1" dirty="0" smtClean="0">
                <a:latin typeface="+mj-ea"/>
                <a:ea typeface="+mj-ea"/>
                <a:cs typeface="Courier New" pitchFamily="49" charset="0"/>
              </a:rPr>
              <a:t> ......</a:t>
            </a:r>
            <a:r>
              <a:rPr lang="en-US" altLang="ko-KR" sz="1200" b="1" dirty="0">
                <a:latin typeface="+mj-ea"/>
                <a:ea typeface="+mj-ea"/>
                <a:cs typeface="Courier New" pitchFamily="49" charset="0"/>
              </a:rPr>
              <a:t>45       055      0x2d</a:t>
            </a:r>
            <a:endParaRPr lang="ko-KR" altLang="en-US" sz="1200" b="1" dirty="0">
              <a:latin typeface="+mj-ea"/>
              <a:ea typeface="+mj-ea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930776"/>
            <a:ext cx="574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b="1" dirty="0"/>
              <a:t>0</a:t>
            </a:r>
            <a:r>
              <a:rPr lang="ko-KR" altLang="en-US" b="1" dirty="0"/>
              <a:t>에서 </a:t>
            </a:r>
            <a:r>
              <a:rPr lang="en-US" altLang="ko-KR" b="1" dirty="0"/>
              <a:t>50</a:t>
            </a:r>
            <a:r>
              <a:rPr lang="ko-KR" altLang="en-US" b="1" dirty="0"/>
              <a:t>까지 </a:t>
            </a:r>
            <a:r>
              <a:rPr lang="en-US" altLang="ko-KR" b="1" dirty="0"/>
              <a:t>5</a:t>
            </a:r>
            <a:r>
              <a:rPr lang="ko-KR" altLang="en-US" b="1" dirty="0"/>
              <a:t>의 배수를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, 8</a:t>
            </a:r>
            <a:r>
              <a:rPr lang="ko-KR" altLang="en-US" b="1" dirty="0"/>
              <a:t>진수</a:t>
            </a:r>
            <a:r>
              <a:rPr lang="en-US" altLang="ko-KR" b="1" dirty="0"/>
              <a:t>, 16</a:t>
            </a:r>
            <a:r>
              <a:rPr lang="ko-KR" altLang="en-US" b="1" dirty="0"/>
              <a:t>진수로 출력하라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49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삽입 연산자</a:t>
            </a:r>
            <a:r>
              <a:rPr lang="en-US" altLang="ko-KR" dirty="0" smtClean="0">
                <a:latin typeface="+mj-ea"/>
              </a:rPr>
              <a:t>(&lt;&lt;)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삽입 연산자</a:t>
            </a:r>
            <a:r>
              <a:rPr lang="en-US" altLang="ko-KR" b="1" dirty="0" smtClean="0"/>
              <a:t>(&lt;&lt;)</a:t>
            </a:r>
          </a:p>
          <a:p>
            <a:pPr lvl="1"/>
            <a:r>
              <a:rPr lang="en-US" altLang="ko-KR" b="1" dirty="0" smtClean="0"/>
              <a:t>insertion operator, </a:t>
            </a:r>
            <a:r>
              <a:rPr lang="ko-KR" altLang="en-US" b="1" dirty="0" smtClean="0"/>
              <a:t>삽입자라고도 부름</a:t>
            </a:r>
            <a:endParaRPr lang="en-US" altLang="ko-KR" b="1" dirty="0" smtClean="0"/>
          </a:p>
          <a:p>
            <a:pPr lvl="2"/>
            <a:r>
              <a:rPr lang="en-US" altLang="ko-KR" b="1" dirty="0" smtClean="0"/>
              <a:t>&lt;&lt; </a:t>
            </a:r>
            <a:r>
              <a:rPr lang="ko-KR" altLang="en-US" b="1" dirty="0" smtClean="0"/>
              <a:t>연산자는 </a:t>
            </a:r>
            <a:r>
              <a:rPr lang="en-US" altLang="ko-KR" b="1" dirty="0" smtClean="0"/>
              <a:t>C++</a:t>
            </a:r>
            <a:r>
              <a:rPr lang="ko-KR" altLang="en-US" b="1" dirty="0" smtClean="0"/>
              <a:t>의 기본 연산자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정수 </a:t>
            </a:r>
            <a:r>
              <a:rPr lang="ko-KR" altLang="en-US" b="1" dirty="0"/>
              <a:t>시</a:t>
            </a:r>
            <a:r>
              <a:rPr lang="ko-KR" altLang="en-US" b="1" dirty="0" smtClean="0"/>
              <a:t>프트 연산자</a:t>
            </a:r>
            <a:endParaRPr lang="en-US" altLang="ko-KR" b="1" dirty="0"/>
          </a:p>
          <a:p>
            <a:pPr lvl="1"/>
            <a:r>
              <a:rPr lang="en-US" altLang="ko-KR" b="1" dirty="0" smtClean="0"/>
              <a:t>ostream </a:t>
            </a:r>
            <a:r>
              <a:rPr lang="ko-KR" altLang="en-US" b="1" dirty="0" smtClean="0"/>
              <a:t>클래스에 중복 작성되어 있음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356992"/>
            <a:ext cx="7931224" cy="286232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000" b="1" dirty="0">
                <a:latin typeface="+mj-ea"/>
                <a:ea typeface="+mj-ea"/>
              </a:rPr>
              <a:t>class ostream </a:t>
            </a:r>
            <a:r>
              <a:rPr lang="en-US" altLang="ko-KR" sz="2000" b="1" dirty="0" smtClean="0">
                <a:latin typeface="+mj-ea"/>
                <a:ea typeface="+mj-ea"/>
              </a:rPr>
              <a:t>: virtual public ios {</a:t>
            </a:r>
            <a:endParaRPr lang="en-US" altLang="ko-KR" sz="2000" b="1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b="1" dirty="0" smtClean="0">
                <a:latin typeface="+mj-ea"/>
                <a:ea typeface="+mj-ea"/>
              </a:rPr>
              <a:t>	..........</a:t>
            </a:r>
            <a:endParaRPr lang="en-US" altLang="ko-KR" sz="2000" b="1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b="1" dirty="0">
                <a:latin typeface="+mj-ea"/>
                <a:ea typeface="+mj-ea"/>
              </a:rPr>
              <a:t>public :</a:t>
            </a:r>
          </a:p>
          <a:p>
            <a:pPr defTabSz="180000" fontAlgn="base" latinLnBrk="0"/>
            <a:r>
              <a:rPr lang="en-US" altLang="ko-KR" sz="2000" b="1" dirty="0">
                <a:latin typeface="+mj-ea"/>
                <a:ea typeface="+mj-ea"/>
              </a:rPr>
              <a:t>	ostream&amp; operator&lt;&lt; (</a:t>
            </a:r>
            <a:r>
              <a:rPr lang="en-US" altLang="ko-KR" sz="2000" b="1" dirty="0" err="1">
                <a:latin typeface="+mj-ea"/>
                <a:ea typeface="+mj-ea"/>
              </a:rPr>
              <a:t>int</a:t>
            </a:r>
            <a:r>
              <a:rPr lang="en-US" altLang="ko-KR" sz="2000" b="1" dirty="0">
                <a:latin typeface="+mj-ea"/>
                <a:ea typeface="+mj-ea"/>
              </a:rPr>
              <a:t> n); // </a:t>
            </a:r>
            <a:r>
              <a:rPr lang="ko-KR" altLang="en-US" sz="2000" b="1" dirty="0">
                <a:latin typeface="+mj-ea"/>
                <a:ea typeface="+mj-ea"/>
              </a:rPr>
              <a:t>정수를 출력하는 </a:t>
            </a:r>
            <a:r>
              <a:rPr lang="en-US" altLang="ko-KR" sz="2000" b="1" dirty="0">
                <a:latin typeface="+mj-ea"/>
                <a:ea typeface="+mj-ea"/>
              </a:rPr>
              <a:t>&lt;&lt; </a:t>
            </a:r>
            <a:r>
              <a:rPr lang="ko-KR" altLang="en-US" sz="2000" b="1" dirty="0">
                <a:latin typeface="+mj-ea"/>
                <a:ea typeface="+mj-ea"/>
              </a:rPr>
              <a:t>연산자 </a:t>
            </a:r>
          </a:p>
          <a:p>
            <a:pPr defTabSz="180000" fontAlgn="base" latinLnBrk="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ostream&amp; operator&lt;&lt; (char c); // </a:t>
            </a:r>
            <a:r>
              <a:rPr lang="ko-KR" altLang="en-US" sz="2000" b="1" dirty="0">
                <a:latin typeface="+mj-ea"/>
                <a:ea typeface="+mj-ea"/>
              </a:rPr>
              <a:t>문자를 출력하는 </a:t>
            </a:r>
            <a:r>
              <a:rPr lang="en-US" altLang="ko-KR" sz="2000" b="1" dirty="0">
                <a:latin typeface="+mj-ea"/>
                <a:ea typeface="+mj-ea"/>
              </a:rPr>
              <a:t>&lt;&lt; </a:t>
            </a:r>
            <a:r>
              <a:rPr lang="ko-KR" altLang="en-US" sz="2000" b="1" dirty="0">
                <a:latin typeface="+mj-ea"/>
                <a:ea typeface="+mj-ea"/>
              </a:rPr>
              <a:t>연산자</a:t>
            </a:r>
          </a:p>
          <a:p>
            <a:pPr defTabSz="180000" fontAlgn="base" latinLnBrk="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ostream&amp; operator&lt;&lt; (</a:t>
            </a:r>
            <a:r>
              <a:rPr lang="en-US" altLang="ko-KR" sz="2000" b="1" dirty="0" err="1">
                <a:latin typeface="+mj-ea"/>
                <a:ea typeface="+mj-ea"/>
              </a:rPr>
              <a:t>const</a:t>
            </a:r>
            <a:r>
              <a:rPr lang="en-US" altLang="ko-KR" sz="2000" b="1" dirty="0">
                <a:latin typeface="+mj-ea"/>
                <a:ea typeface="+mj-ea"/>
              </a:rPr>
              <a:t> char* s); // </a:t>
            </a:r>
            <a:r>
              <a:rPr lang="ko-KR" altLang="en-US" sz="2000" b="1" dirty="0">
                <a:latin typeface="+mj-ea"/>
                <a:ea typeface="+mj-ea"/>
              </a:rPr>
              <a:t>문자열을 출력하는 </a:t>
            </a:r>
            <a:r>
              <a:rPr lang="en-US" altLang="ko-KR" sz="2000" b="1" dirty="0">
                <a:latin typeface="+mj-ea"/>
                <a:ea typeface="+mj-ea"/>
              </a:rPr>
              <a:t>&lt;&lt; </a:t>
            </a:r>
            <a:r>
              <a:rPr lang="ko-KR" altLang="en-US" sz="2000" b="1" dirty="0">
                <a:latin typeface="+mj-ea"/>
                <a:ea typeface="+mj-ea"/>
              </a:rPr>
              <a:t>연산자</a:t>
            </a:r>
          </a:p>
          <a:p>
            <a:pPr defTabSz="180000" fontAlgn="base" latinLnBrk="0"/>
            <a:r>
              <a:rPr lang="ko-KR" altLang="en-US" sz="2000" b="1" dirty="0">
                <a:latin typeface="+mj-ea"/>
                <a:ea typeface="+mj-ea"/>
              </a:rPr>
              <a:t>	</a:t>
            </a:r>
            <a:r>
              <a:rPr lang="en-US" altLang="ko-KR" sz="2000" b="1" dirty="0">
                <a:latin typeface="+mj-ea"/>
                <a:ea typeface="+mj-ea"/>
              </a:rPr>
              <a:t>..........</a:t>
            </a:r>
            <a:endParaRPr lang="ko-KR" altLang="en-US" sz="2000" b="1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b="1" dirty="0">
                <a:latin typeface="+mj-ea"/>
                <a:ea typeface="+mj-ea"/>
              </a:rPr>
              <a:t>};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13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43" y="592463"/>
            <a:ext cx="6871403" cy="62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삽입 </a:t>
            </a:r>
            <a:r>
              <a:rPr lang="ko-KR" altLang="en-US" sz="2800" dirty="0" smtClean="0"/>
              <a:t>연산자의 실행 </a:t>
            </a:r>
            <a:r>
              <a:rPr lang="ko-KR" altLang="en-US" sz="2800" dirty="0"/>
              <a:t>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삽입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개발자가 작성한 클래스의 객체를 </a:t>
            </a:r>
            <a:r>
              <a:rPr lang="en-US" altLang="ko-KR" b="1" dirty="0" smtClean="0"/>
              <a:t>&lt;&lt; </a:t>
            </a:r>
            <a:r>
              <a:rPr lang="ko-KR" altLang="en-US" b="1" dirty="0" smtClean="0"/>
              <a:t>연산자로 출력</a:t>
            </a:r>
            <a:endParaRPr lang="en-US" altLang="ko-KR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7344" y="2116240"/>
            <a:ext cx="7451080" cy="193899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>
                <a:latin typeface="+mj-ea"/>
                <a:ea typeface="+mj-ea"/>
              </a:rPr>
              <a:t>class Point </a:t>
            </a:r>
            <a:r>
              <a:rPr lang="en-US" altLang="ko-KR" sz="2400" dirty="0"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2400" dirty="0">
                <a:latin typeface="+mj-ea"/>
                <a:ea typeface="+mj-ea"/>
              </a:rPr>
              <a:t>	</a:t>
            </a:r>
            <a:r>
              <a:rPr lang="en-US" altLang="ko-KR" sz="2400" dirty="0" err="1">
                <a:latin typeface="+mj-ea"/>
                <a:ea typeface="+mj-ea"/>
              </a:rPr>
              <a:t>int</a:t>
            </a:r>
            <a:r>
              <a:rPr lang="en-US" altLang="ko-KR" sz="2400" dirty="0">
                <a:latin typeface="+mj-ea"/>
                <a:ea typeface="+mj-ea"/>
              </a:rPr>
              <a:t> x, y;</a:t>
            </a:r>
          </a:p>
          <a:p>
            <a:pPr defTabSz="180000" fontAlgn="base" latinLnBrk="0"/>
            <a:r>
              <a:rPr lang="en-US" altLang="ko-KR" sz="2400" dirty="0">
                <a:latin typeface="+mj-ea"/>
                <a:ea typeface="+mj-ea"/>
              </a:rPr>
              <a:t>public:	</a:t>
            </a:r>
          </a:p>
          <a:p>
            <a:pPr defTabSz="180000" fontAlgn="base" latinLnBrk="0"/>
            <a:r>
              <a:rPr lang="en-US" altLang="ko-KR" sz="2400" dirty="0">
                <a:latin typeface="+mj-ea"/>
                <a:ea typeface="+mj-ea"/>
              </a:rPr>
              <a:t>	Point(</a:t>
            </a:r>
            <a:r>
              <a:rPr lang="en-US" altLang="ko-KR" sz="2400" dirty="0" err="1">
                <a:latin typeface="+mj-ea"/>
                <a:ea typeface="+mj-ea"/>
              </a:rPr>
              <a:t>int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x=0, </a:t>
            </a:r>
            <a:r>
              <a:rPr lang="en-US" altLang="ko-KR" sz="2400" dirty="0" err="1">
                <a:latin typeface="+mj-ea"/>
                <a:ea typeface="+mj-ea"/>
              </a:rPr>
              <a:t>int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y=0) { this-</a:t>
            </a:r>
            <a:r>
              <a:rPr lang="en-US" altLang="ko-KR" sz="2400" dirty="0">
                <a:latin typeface="+mj-ea"/>
                <a:ea typeface="+mj-ea"/>
              </a:rPr>
              <a:t>&gt;x = x; this-&gt;y = y</a:t>
            </a:r>
            <a:r>
              <a:rPr lang="en-US" altLang="ko-KR" sz="2400" dirty="0" smtClean="0">
                <a:latin typeface="+mj-ea"/>
                <a:ea typeface="+mj-ea"/>
              </a:rPr>
              <a:t>; }</a:t>
            </a:r>
            <a:endParaRPr lang="en-US" altLang="ko-KR" sz="2400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400" dirty="0">
                <a:latin typeface="+mj-ea"/>
                <a:ea typeface="+mj-ea"/>
              </a:rPr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43064" y="4293096"/>
            <a:ext cx="5256584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2400" dirty="0">
                <a:latin typeface="+mj-ea"/>
                <a:ea typeface="+mj-ea"/>
              </a:rPr>
              <a:t>Point p(3,4);</a:t>
            </a:r>
          </a:p>
          <a:p>
            <a:pPr fontAlgn="base" latinLnBrk="0"/>
            <a:r>
              <a:rPr lang="en-US" altLang="ko-KR" sz="2400" b="1" dirty="0">
                <a:latin typeface="+mj-ea"/>
                <a:ea typeface="+mj-ea"/>
              </a:rPr>
              <a:t>cout &lt;&lt; p;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1381798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cout &lt;&lt; p;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&lt;&lt;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7344" y="5361957"/>
            <a:ext cx="5256584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  <a:cs typeface="Courier New" pitchFamily="49" charset="0"/>
              </a:rPr>
              <a:t>(3,4)</a:t>
            </a:r>
          </a:p>
        </p:txBody>
      </p:sp>
    </p:spTree>
    <p:extLst>
      <p:ext uri="{BB962C8B-B14F-4D97-AF65-F5344CB8AC3E}">
        <p14:creationId xmlns:p14="http://schemas.microsoft.com/office/powerpoint/2010/main" val="13543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cap="none" dirty="0" smtClean="0">
                <a:latin typeface="+mj-ea"/>
              </a:rPr>
              <a:t>cout &lt;&lt; p</a:t>
            </a:r>
            <a:r>
              <a:rPr lang="en-US" altLang="ko-KR" dirty="0" smtClean="0">
                <a:latin typeface="+mj-ea"/>
              </a:rPr>
              <a:t>;</a:t>
            </a:r>
            <a:r>
              <a:rPr lang="ko-KR" altLang="en-US" dirty="0" smtClean="0">
                <a:latin typeface="+mj-ea"/>
              </a:rPr>
              <a:t>를 위한 </a:t>
            </a:r>
            <a:r>
              <a:rPr lang="en-US" altLang="ko-KR" dirty="0" smtClean="0">
                <a:latin typeface="+mj-ea"/>
              </a:rPr>
              <a:t>&lt;&lt; </a:t>
            </a:r>
            <a:r>
              <a:rPr lang="ko-KR" altLang="en-US" dirty="0" smtClean="0">
                <a:latin typeface="+mj-ea"/>
              </a:rPr>
              <a:t>연산자 만들기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1" y="980728"/>
            <a:ext cx="7999437" cy="513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cap="none" dirty="0" smtClean="0">
                <a:latin typeface="+mj-ea"/>
              </a:rPr>
              <a:t>Point</a:t>
            </a:r>
            <a:r>
              <a:rPr lang="en-US" altLang="ko-KR" sz="2400" dirty="0" smtClean="0">
                <a:latin typeface="+mj-ea"/>
              </a:rPr>
              <a:t> </a:t>
            </a:r>
            <a:r>
              <a:rPr lang="ko-KR" altLang="en-US" sz="2400" dirty="0" smtClean="0">
                <a:latin typeface="+mj-ea"/>
              </a:rPr>
              <a:t>객체를 </a:t>
            </a:r>
            <a:r>
              <a:rPr lang="ko-KR" altLang="en-US" sz="2400" dirty="0" err="1" smtClean="0">
                <a:latin typeface="+mj-ea"/>
              </a:rPr>
              <a:t>스트림에</a:t>
            </a:r>
            <a:r>
              <a:rPr lang="ko-KR" altLang="en-US" sz="2400" dirty="0" smtClean="0">
                <a:latin typeface="+mj-ea"/>
              </a:rPr>
              <a:t> 출력하는 </a:t>
            </a:r>
            <a:r>
              <a:rPr lang="en-US" altLang="ko-KR" sz="2400" dirty="0">
                <a:latin typeface="+mj-ea"/>
              </a:rPr>
              <a:t>&lt;&lt; </a:t>
            </a:r>
            <a:r>
              <a:rPr lang="ko-KR" altLang="en-US" sz="2400" dirty="0" smtClean="0">
                <a:latin typeface="+mj-ea"/>
              </a:rPr>
              <a:t>연산자 작</a:t>
            </a:r>
            <a:r>
              <a:rPr lang="ko-KR" altLang="en-US" sz="2400" dirty="0">
                <a:latin typeface="+mj-ea"/>
              </a:rPr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4209" y="836712"/>
            <a:ext cx="8335671" cy="59093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class </a:t>
            </a:r>
            <a:r>
              <a:rPr lang="en-US" altLang="ko-KR" b="1" dirty="0">
                <a:latin typeface="+mj-ea"/>
                <a:ea typeface="+mj-ea"/>
              </a:rPr>
              <a:t>Point </a:t>
            </a:r>
            <a:r>
              <a:rPr lang="en-US" altLang="ko-KR" dirty="0">
                <a:latin typeface="+mj-ea"/>
                <a:ea typeface="+mj-ea"/>
              </a:rPr>
              <a:t>{ // </a:t>
            </a:r>
            <a:r>
              <a:rPr lang="ko-KR" altLang="en-US" dirty="0">
                <a:latin typeface="+mj-ea"/>
                <a:ea typeface="+mj-ea"/>
              </a:rPr>
              <a:t>한 점을 표현하는 클래스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x, y; // private </a:t>
            </a:r>
            <a:r>
              <a:rPr lang="ko-KR" altLang="en-US" dirty="0">
                <a:latin typeface="+mj-ea"/>
                <a:ea typeface="+mj-ea"/>
              </a:rPr>
              <a:t>멤버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public:	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Point(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x=0, 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y=0)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this-&gt;x = x; 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this-&gt;y = y;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}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friend ostream&amp; operator &lt;&lt; (ostream&amp; stream, Point a); </a:t>
            </a:r>
            <a:endParaRPr lang="ko-KR" altLang="en-US" dirty="0">
              <a:solidFill>
                <a:srgbClr val="7030A0"/>
              </a:solidFill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};</a:t>
            </a:r>
          </a:p>
          <a:p>
            <a:pPr defTabSz="180000"/>
            <a:r>
              <a:rPr lang="en-US" altLang="ko-KR" dirty="0" smtClean="0">
                <a:latin typeface="+mj-ea"/>
                <a:ea typeface="+mj-ea"/>
              </a:rPr>
              <a:t>// </a:t>
            </a:r>
            <a:r>
              <a:rPr lang="en-US" altLang="ko-KR" dirty="0">
                <a:latin typeface="+mj-ea"/>
                <a:ea typeface="+mj-ea"/>
              </a:rPr>
              <a:t>&lt;&lt; </a:t>
            </a:r>
            <a:r>
              <a:rPr lang="ko-KR" altLang="en-US" dirty="0">
                <a:latin typeface="+mj-ea"/>
                <a:ea typeface="+mj-ea"/>
              </a:rPr>
              <a:t>연산자 함수</a:t>
            </a:r>
          </a:p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ostream&amp; operator &lt;&lt; (ostream&amp; stream, Point a) </a:t>
            </a:r>
            <a:r>
              <a:rPr lang="en-US" altLang="ko-KR" dirty="0" smtClean="0">
                <a:latin typeface="+mj-ea"/>
                <a:ea typeface="+mj-ea"/>
              </a:rPr>
              <a:t>{</a:t>
            </a:r>
          </a:p>
          <a:p>
            <a:pPr algn="ctr"/>
            <a:r>
              <a:rPr lang="en-US" altLang="ko-KR" dirty="0" smtClean="0">
                <a:latin typeface="+mj-ea"/>
                <a:ea typeface="+mj-ea"/>
              </a:rPr>
              <a:t>//</a:t>
            </a:r>
            <a:r>
              <a:rPr lang="en-US" altLang="ko-KR" dirty="0">
                <a:latin typeface="+mj-ea"/>
                <a:ea typeface="+mj-ea"/>
              </a:rPr>
              <a:t> private </a:t>
            </a:r>
            <a:r>
              <a:rPr lang="ko-KR" altLang="en-US" dirty="0">
                <a:latin typeface="+mj-ea"/>
                <a:ea typeface="+mj-ea"/>
              </a:rPr>
              <a:t>필드 </a:t>
            </a:r>
            <a:r>
              <a:rPr lang="en-US" altLang="ko-KR" dirty="0">
                <a:latin typeface="+mj-ea"/>
                <a:ea typeface="+mj-ea"/>
              </a:rPr>
              <a:t>x, y</a:t>
            </a:r>
            <a:r>
              <a:rPr lang="ko-KR" altLang="en-US" dirty="0">
                <a:latin typeface="+mj-ea"/>
                <a:ea typeface="+mj-ea"/>
              </a:rPr>
              <a:t>를 접근하기 </a:t>
            </a:r>
            <a:r>
              <a:rPr lang="ko-KR" altLang="en-US" dirty="0" smtClean="0">
                <a:latin typeface="+mj-ea"/>
                <a:ea typeface="+mj-ea"/>
              </a:rPr>
              <a:t>위해 이 </a:t>
            </a:r>
            <a:r>
              <a:rPr lang="ko-KR" altLang="en-US" dirty="0">
                <a:latin typeface="+mj-ea"/>
                <a:ea typeface="+mj-ea"/>
              </a:rPr>
              <a:t>함수를 </a:t>
            </a:r>
            <a:r>
              <a:rPr lang="en-US" altLang="ko-KR" dirty="0">
                <a:latin typeface="+mj-ea"/>
                <a:ea typeface="+mj-ea"/>
              </a:rPr>
              <a:t>Point </a:t>
            </a:r>
            <a:r>
              <a:rPr lang="ko-KR" altLang="en-US" dirty="0" smtClean="0">
                <a:latin typeface="+mj-ea"/>
                <a:ea typeface="+mj-ea"/>
              </a:rPr>
              <a:t>클래스에 </a:t>
            </a:r>
            <a:r>
              <a:rPr lang="en-US" altLang="ko-KR" dirty="0" smtClean="0">
                <a:latin typeface="+mj-ea"/>
                <a:ea typeface="+mj-ea"/>
              </a:rPr>
              <a:t>friend</a:t>
            </a:r>
            <a:r>
              <a:rPr lang="ko-KR" altLang="en-US" dirty="0">
                <a:latin typeface="+mj-ea"/>
                <a:ea typeface="+mj-ea"/>
              </a:rPr>
              <a:t>로 선언함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stream &lt;&lt; "(" &lt;&lt; </a:t>
            </a:r>
            <a:r>
              <a:rPr lang="en-US" altLang="ko-KR" dirty="0" err="1">
                <a:latin typeface="+mj-ea"/>
                <a:ea typeface="+mj-ea"/>
              </a:rPr>
              <a:t>a.x</a:t>
            </a:r>
            <a:r>
              <a:rPr lang="en-US" altLang="ko-KR" dirty="0">
                <a:latin typeface="+mj-ea"/>
                <a:ea typeface="+mj-ea"/>
              </a:rPr>
              <a:t> &lt;&lt; "," &lt;&lt; </a:t>
            </a:r>
            <a:r>
              <a:rPr lang="en-US" altLang="ko-KR" dirty="0" err="1">
                <a:latin typeface="+mj-ea"/>
                <a:ea typeface="+mj-ea"/>
              </a:rPr>
              <a:t>a.y</a:t>
            </a:r>
            <a:r>
              <a:rPr lang="en-US" altLang="ko-KR" dirty="0">
                <a:latin typeface="+mj-ea"/>
                <a:ea typeface="+mj-ea"/>
              </a:rPr>
              <a:t> &lt;&lt; </a:t>
            </a:r>
            <a:r>
              <a:rPr lang="en-US" altLang="ko-KR" dirty="0" smtClean="0">
                <a:latin typeface="+mj-ea"/>
                <a:ea typeface="+mj-ea"/>
              </a:rPr>
              <a:t>")";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return stream;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dirty="0" err="1" smtClean="0">
                <a:latin typeface="+mj-ea"/>
                <a:ea typeface="+mj-ea"/>
              </a:rPr>
              <a:t>int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main()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Point p(3,4); // Point </a:t>
            </a:r>
            <a:r>
              <a:rPr lang="ko-KR" altLang="en-US" dirty="0">
                <a:latin typeface="+mj-ea"/>
                <a:ea typeface="+mj-ea"/>
              </a:rPr>
              <a:t>객체 생성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cout &lt;&lt; </a:t>
            </a:r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p &lt;&lt; </a:t>
            </a:r>
            <a:r>
              <a:rPr lang="en-US" altLang="ko-KR" b="1" dirty="0" err="1" smtClean="0">
                <a:solidFill>
                  <a:srgbClr val="7030A0"/>
                </a:solidFill>
                <a:latin typeface="+mj-ea"/>
                <a:ea typeface="+mj-ea"/>
              </a:rPr>
              <a:t>endl</a:t>
            </a:r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; </a:t>
            </a:r>
            <a:r>
              <a:rPr lang="en-US" altLang="ko-KR" dirty="0">
                <a:latin typeface="+mj-ea"/>
                <a:ea typeface="+mj-ea"/>
              </a:rPr>
              <a:t>// Point </a:t>
            </a:r>
            <a:r>
              <a:rPr lang="ko-KR" altLang="en-US" dirty="0">
                <a:latin typeface="+mj-ea"/>
                <a:ea typeface="+mj-ea"/>
              </a:rPr>
              <a:t>객체 화면 </a:t>
            </a:r>
            <a:r>
              <a:rPr lang="ko-KR" altLang="en-US" dirty="0" smtClean="0">
                <a:latin typeface="+mj-ea"/>
                <a:ea typeface="+mj-ea"/>
              </a:rPr>
              <a:t>출력</a:t>
            </a:r>
            <a:endParaRPr lang="en-US" altLang="ko-KR" dirty="0" smtClean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Point </a:t>
            </a:r>
            <a:r>
              <a:rPr lang="en-US" altLang="ko-KR" dirty="0" smtClean="0">
                <a:latin typeface="+mj-ea"/>
                <a:ea typeface="+mj-ea"/>
              </a:rPr>
              <a:t>q(1,100), r(2,200); </a:t>
            </a:r>
            <a:r>
              <a:rPr lang="en-US" altLang="ko-KR" dirty="0">
                <a:latin typeface="+mj-ea"/>
                <a:ea typeface="+mj-ea"/>
              </a:rPr>
              <a:t>// Point </a:t>
            </a:r>
            <a:r>
              <a:rPr lang="ko-KR" altLang="en-US" dirty="0">
                <a:latin typeface="+mj-ea"/>
                <a:ea typeface="+mj-ea"/>
              </a:rPr>
              <a:t>객체 생성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b="1" dirty="0">
                <a:latin typeface="+mj-ea"/>
                <a:ea typeface="+mj-ea"/>
              </a:rPr>
              <a:t>cout &lt;&lt; </a:t>
            </a:r>
            <a:r>
              <a:rPr lang="en-US" altLang="ko-KR" b="1" dirty="0" smtClean="0">
                <a:latin typeface="+mj-ea"/>
                <a:ea typeface="+mj-ea"/>
              </a:rPr>
              <a:t>q &lt;&lt; r &lt; </a:t>
            </a:r>
            <a:r>
              <a:rPr lang="en-US" altLang="ko-KR" b="1" dirty="0" err="1" smtClean="0">
                <a:latin typeface="+mj-ea"/>
                <a:ea typeface="+mj-ea"/>
              </a:rPr>
              <a:t>endl</a:t>
            </a:r>
            <a:r>
              <a:rPr lang="en-US" altLang="ko-KR" b="1" dirty="0" smtClean="0">
                <a:latin typeface="+mj-ea"/>
                <a:ea typeface="+mj-ea"/>
              </a:rPr>
              <a:t>; </a:t>
            </a:r>
            <a:r>
              <a:rPr lang="en-US" altLang="ko-KR" dirty="0">
                <a:latin typeface="+mj-ea"/>
                <a:ea typeface="+mj-ea"/>
              </a:rPr>
              <a:t>// Point </a:t>
            </a:r>
            <a:r>
              <a:rPr lang="ko-KR" altLang="en-US" dirty="0" smtClean="0">
                <a:latin typeface="+mj-ea"/>
                <a:ea typeface="+mj-ea"/>
              </a:rPr>
              <a:t>객체들 연속하여 </a:t>
            </a:r>
            <a:r>
              <a:rPr lang="ko-KR" altLang="en-US" dirty="0">
                <a:latin typeface="+mj-ea"/>
                <a:ea typeface="+mj-ea"/>
              </a:rPr>
              <a:t>화면 </a:t>
            </a:r>
            <a:r>
              <a:rPr lang="ko-KR" altLang="en-US" dirty="0" smtClean="0">
                <a:latin typeface="+mj-ea"/>
                <a:ea typeface="+mj-ea"/>
              </a:rPr>
              <a:t>출력</a:t>
            </a:r>
            <a:endParaRPr lang="ko-KR" altLang="en-US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92280" y="4437112"/>
            <a:ext cx="1537600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  <a:cs typeface="Courier New" pitchFamily="49" charset="0"/>
              </a:rPr>
              <a:t>(3,4)</a:t>
            </a:r>
          </a:p>
          <a:p>
            <a:r>
              <a:rPr lang="en-US" altLang="ko-KR" sz="1600" b="1" dirty="0" smtClean="0">
                <a:latin typeface="+mj-ea"/>
                <a:ea typeface="+mj-ea"/>
                <a:cs typeface="Courier New" pitchFamily="49" charset="0"/>
              </a:rPr>
              <a:t>(1,100)(2,200)</a:t>
            </a:r>
            <a:endParaRPr lang="ko-KR" altLang="en-US" sz="1600" b="1" dirty="0">
              <a:latin typeface="+mj-ea"/>
              <a:ea typeface="+mj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</a:rPr>
              <a:t>C++ </a:t>
            </a:r>
            <a:r>
              <a:rPr lang="ko-KR" altLang="en-US" dirty="0" smtClean="0">
                <a:latin typeface="+mj-ea"/>
              </a:rPr>
              <a:t>입출력 </a:t>
            </a:r>
            <a:r>
              <a:rPr lang="ko-KR" altLang="en-US" dirty="0" err="1" smtClean="0">
                <a:latin typeface="+mj-ea"/>
              </a:rPr>
              <a:t>스트림</a:t>
            </a:r>
            <a:r>
              <a:rPr lang="ko-KR" altLang="en-US" dirty="0" smtClean="0">
                <a:latin typeface="+mj-ea"/>
              </a:rPr>
              <a:t> 버퍼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버퍼를 가짐</a:t>
            </a:r>
            <a:endParaRPr lang="en-US" altLang="ko-KR" dirty="0" smtClean="0"/>
          </a:p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입력장치로부터 입력된 데이</a:t>
            </a:r>
            <a:r>
              <a:rPr lang="ko-KR" altLang="en-US" dirty="0"/>
              <a:t>터</a:t>
            </a:r>
            <a:r>
              <a:rPr lang="ko-KR" altLang="en-US" dirty="0" smtClean="0"/>
              <a:t>를 프로그램으로 전달하기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 입력 도중 수정 가능</a:t>
            </a:r>
            <a:endParaRPr lang="en-US" altLang="ko-KR" dirty="0" smtClean="0"/>
          </a:p>
          <a:p>
            <a:pPr lvl="3"/>
            <a:r>
              <a:rPr lang="en-US" altLang="ko-KR" dirty="0"/>
              <a:t>&lt;Backspace&gt; </a:t>
            </a:r>
            <a:r>
              <a:rPr lang="ko-KR" altLang="en-US" dirty="0"/>
              <a:t>키가 입력되면 이전에 입력된 키를 버퍼에서 </a:t>
            </a:r>
            <a:r>
              <a:rPr lang="ko-KR" altLang="en-US" dirty="0" smtClean="0"/>
              <a:t>지움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프로그램은 사용자의 키 입력이 끝난 시점에서 읽음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&lt;Enter&gt;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 입력의 끝을 의미</a:t>
            </a:r>
            <a:endParaRPr lang="en-US" altLang="ko-KR" dirty="0" smtClean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 smtClean="0"/>
              <a:t>키가 입력된 시점부터 키 입력 버퍼에서 프로그램이 읽기 시작</a:t>
            </a:r>
            <a:endParaRPr lang="en-US" altLang="ko-KR" dirty="0" smtClean="0"/>
          </a:p>
          <a:p>
            <a:r>
              <a:rPr lang="ko-KR" altLang="en-US" dirty="0" smtClean="0"/>
              <a:t>스크린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출력된 데이터를 출력 장치로 보내기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장치를 반복적으로 사용하는 비효율성 개선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버퍼가 꽉 차거나 강제 출력 명령 시에 출력 장치에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5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317432" cy="670351"/>
          </a:xfrm>
        </p:spPr>
        <p:txBody>
          <a:bodyPr>
            <a:noAutofit/>
          </a:bodyPr>
          <a:lstStyle/>
          <a:p>
            <a:r>
              <a:rPr lang="en-US" altLang="ko-KR" sz="2000" cap="none" dirty="0" smtClean="0">
                <a:latin typeface="+mj-ea"/>
              </a:rPr>
              <a:t>Book</a:t>
            </a:r>
            <a:r>
              <a:rPr lang="en-US" altLang="ko-KR" sz="2000" dirty="0" smtClean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클래스를 만들고 </a:t>
            </a:r>
            <a:r>
              <a:rPr lang="en-US" altLang="ko-KR" sz="2000" cap="none" dirty="0" smtClean="0">
                <a:latin typeface="+mj-ea"/>
              </a:rPr>
              <a:t>Book</a:t>
            </a:r>
            <a:r>
              <a:rPr lang="en-US" altLang="ko-KR" sz="2000" dirty="0" smtClean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객체를 </a:t>
            </a:r>
            <a:r>
              <a:rPr lang="ko-KR" altLang="en-US" sz="2000" dirty="0" err="1">
                <a:latin typeface="+mj-ea"/>
              </a:rPr>
              <a:t>스트림에</a:t>
            </a:r>
            <a:r>
              <a:rPr lang="ko-KR" altLang="en-US" sz="2000" dirty="0">
                <a:latin typeface="+mj-ea"/>
              </a:rPr>
              <a:t> 출력하는 </a:t>
            </a:r>
            <a:r>
              <a:rPr lang="en-US" altLang="ko-KR" sz="2000" dirty="0">
                <a:latin typeface="+mj-ea"/>
              </a:rPr>
              <a:t>&lt;&lt; </a:t>
            </a:r>
            <a:r>
              <a:rPr lang="ko-KR" altLang="en-US" sz="2000" dirty="0">
                <a:latin typeface="+mj-ea"/>
              </a:rPr>
              <a:t>연산자 </a:t>
            </a:r>
            <a:r>
              <a:rPr lang="ko-KR" altLang="en-US" sz="2000" dirty="0" smtClean="0">
                <a:latin typeface="+mj-ea"/>
              </a:rPr>
              <a:t>작</a:t>
            </a:r>
            <a:r>
              <a:rPr lang="ko-KR" altLang="en-US" sz="2000" dirty="0">
                <a:latin typeface="+mj-ea"/>
              </a:rPr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8278" y="899253"/>
            <a:ext cx="8460432" cy="563231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class </a:t>
            </a:r>
            <a:r>
              <a:rPr lang="en-US" altLang="ko-KR" b="1" dirty="0">
                <a:latin typeface="+mj-ea"/>
                <a:ea typeface="+mj-ea"/>
              </a:rPr>
              <a:t>Book </a:t>
            </a:r>
            <a:r>
              <a:rPr lang="en-US" altLang="ko-KR" dirty="0">
                <a:latin typeface="+mj-ea"/>
                <a:ea typeface="+mj-ea"/>
              </a:rPr>
              <a:t>{ // </a:t>
            </a:r>
            <a:r>
              <a:rPr lang="ko-KR" altLang="en-US" dirty="0">
                <a:latin typeface="+mj-ea"/>
                <a:ea typeface="+mj-ea"/>
              </a:rPr>
              <a:t>책을 표현하는 클래스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en-US" altLang="ko-KR" dirty="0" smtClean="0">
                <a:latin typeface="+mj-ea"/>
                <a:ea typeface="+mj-ea"/>
              </a:rPr>
              <a:t>title, press, author; 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public:	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Book(string title="", string press="", string author="")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this-&gt;title = title;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this-&gt;press = press;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this-&gt;author = author;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}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friend ostream&amp; operator &lt;&lt; (ostream&amp; stream, Book b); </a:t>
            </a:r>
            <a:r>
              <a:rPr lang="en-US" altLang="ko-KR" dirty="0">
                <a:latin typeface="+mj-ea"/>
                <a:ea typeface="+mj-ea"/>
              </a:rPr>
              <a:t>// friend </a:t>
            </a:r>
            <a:r>
              <a:rPr lang="ko-KR" altLang="en-US" dirty="0">
                <a:latin typeface="+mj-ea"/>
                <a:ea typeface="+mj-ea"/>
              </a:rPr>
              <a:t>선언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};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// &lt;&lt; </a:t>
            </a:r>
            <a:r>
              <a:rPr lang="ko-KR" altLang="en-US" dirty="0">
                <a:latin typeface="+mj-ea"/>
                <a:ea typeface="+mj-ea"/>
              </a:rPr>
              <a:t>연산자 함수</a:t>
            </a:r>
          </a:p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ostream&amp; operator &lt;&lt; (ostream&amp; stream, Book b) </a:t>
            </a:r>
            <a:r>
              <a:rPr lang="en-US" altLang="ko-KR" dirty="0">
                <a:latin typeface="+mj-ea"/>
                <a:ea typeface="+mj-ea"/>
              </a:rPr>
              <a:t>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stream &lt;&lt; </a:t>
            </a:r>
            <a:r>
              <a:rPr lang="en-US" altLang="ko-KR" dirty="0" err="1">
                <a:latin typeface="+mj-ea"/>
                <a:ea typeface="+mj-ea"/>
              </a:rPr>
              <a:t>b.title</a:t>
            </a:r>
            <a:r>
              <a:rPr lang="en-US" altLang="ko-KR" dirty="0">
                <a:latin typeface="+mj-ea"/>
                <a:ea typeface="+mj-ea"/>
              </a:rPr>
              <a:t> &lt;&lt; "," &lt;&lt; </a:t>
            </a:r>
            <a:r>
              <a:rPr lang="en-US" altLang="ko-KR" dirty="0" err="1">
                <a:latin typeface="+mj-ea"/>
                <a:ea typeface="+mj-ea"/>
              </a:rPr>
              <a:t>b.press</a:t>
            </a:r>
            <a:r>
              <a:rPr lang="en-US" altLang="ko-KR" dirty="0">
                <a:latin typeface="+mj-ea"/>
                <a:ea typeface="+mj-ea"/>
              </a:rPr>
              <a:t> &lt;&lt; "," &lt;&lt; </a:t>
            </a:r>
            <a:r>
              <a:rPr lang="en-US" altLang="ko-KR" dirty="0" err="1" smtClean="0">
                <a:latin typeface="+mj-ea"/>
                <a:ea typeface="+mj-ea"/>
              </a:rPr>
              <a:t>b.author</a:t>
            </a:r>
            <a:r>
              <a:rPr lang="en-US" altLang="ko-KR" dirty="0" smtClean="0">
                <a:latin typeface="+mj-ea"/>
                <a:ea typeface="+mj-ea"/>
              </a:rPr>
              <a:t>;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return stream;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r>
              <a:rPr lang="en-US" altLang="ko-KR" dirty="0" err="1" smtClean="0">
                <a:latin typeface="+mj-ea"/>
                <a:ea typeface="+mj-ea"/>
              </a:rPr>
              <a:t>int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main()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Book </a:t>
            </a:r>
            <a:r>
              <a:rPr lang="en-US" altLang="ko-KR" dirty="0" smtClean="0">
                <a:latin typeface="+mj-ea"/>
                <a:ea typeface="+mj-ea"/>
              </a:rPr>
              <a:t>book("</a:t>
            </a:r>
            <a:r>
              <a:rPr lang="ko-KR" altLang="en-US" dirty="0">
                <a:latin typeface="+mj-ea"/>
                <a:ea typeface="+mj-ea"/>
              </a:rPr>
              <a:t>소유냐 존재냐</a:t>
            </a:r>
            <a:r>
              <a:rPr lang="en-US" altLang="ko-KR" dirty="0">
                <a:latin typeface="+mj-ea"/>
                <a:ea typeface="+mj-ea"/>
              </a:rPr>
              <a:t>", "</a:t>
            </a:r>
            <a:r>
              <a:rPr lang="ko-KR" altLang="en-US" dirty="0">
                <a:latin typeface="+mj-ea"/>
                <a:ea typeface="+mj-ea"/>
              </a:rPr>
              <a:t>한국출판사</a:t>
            </a:r>
            <a:r>
              <a:rPr lang="en-US" altLang="ko-KR" dirty="0">
                <a:latin typeface="+mj-ea"/>
                <a:ea typeface="+mj-ea"/>
              </a:rPr>
              <a:t>", "</a:t>
            </a:r>
            <a:r>
              <a:rPr lang="ko-KR" altLang="en-US" dirty="0" err="1">
                <a:latin typeface="+mj-ea"/>
                <a:ea typeface="+mj-ea"/>
              </a:rPr>
              <a:t>에리히프롬</a:t>
            </a:r>
            <a:r>
              <a:rPr lang="en-US" altLang="ko-KR" dirty="0">
                <a:latin typeface="+mj-ea"/>
                <a:ea typeface="+mj-ea"/>
              </a:rPr>
              <a:t>"); // Book </a:t>
            </a:r>
            <a:r>
              <a:rPr lang="ko-KR" altLang="en-US" dirty="0">
                <a:latin typeface="+mj-ea"/>
                <a:ea typeface="+mj-ea"/>
              </a:rPr>
              <a:t>객체 생성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cout &lt;&lt; </a:t>
            </a:r>
            <a:r>
              <a:rPr lang="en-US" altLang="ko-KR" b="1" dirty="0" smtClean="0">
                <a:solidFill>
                  <a:srgbClr val="7030A0"/>
                </a:solidFill>
                <a:latin typeface="+mj-ea"/>
                <a:ea typeface="+mj-ea"/>
              </a:rPr>
              <a:t>book; </a:t>
            </a:r>
            <a:r>
              <a:rPr lang="en-US" altLang="ko-KR" dirty="0">
                <a:latin typeface="+mj-ea"/>
                <a:ea typeface="+mj-ea"/>
              </a:rPr>
              <a:t>// Book </a:t>
            </a:r>
            <a:r>
              <a:rPr lang="ko-KR" altLang="en-US" dirty="0" smtClean="0">
                <a:latin typeface="+mj-ea"/>
                <a:ea typeface="+mj-ea"/>
              </a:rPr>
              <a:t>객체</a:t>
            </a:r>
            <a:r>
              <a:rPr lang="en-US" altLang="ko-KR" dirty="0" smtClean="0">
                <a:latin typeface="+mj-ea"/>
                <a:ea typeface="+mj-ea"/>
              </a:rPr>
              <a:t> book </a:t>
            </a:r>
            <a:r>
              <a:rPr lang="ko-KR" altLang="en-US" dirty="0" smtClean="0">
                <a:latin typeface="+mj-ea"/>
                <a:ea typeface="+mj-ea"/>
              </a:rPr>
              <a:t>화면 출력</a:t>
            </a:r>
            <a:endParaRPr lang="en-US" altLang="ko-KR" dirty="0" smtClean="0">
              <a:latin typeface="+mj-ea"/>
              <a:ea typeface="+mj-ea"/>
            </a:endParaRPr>
          </a:p>
          <a:p>
            <a:pPr defTabSz="180000"/>
            <a:r>
              <a:rPr lang="en-US" altLang="ko-KR" dirty="0" smtClean="0">
                <a:latin typeface="+mj-ea"/>
                <a:ea typeface="+mj-ea"/>
              </a:rPr>
              <a:t>}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88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추</a:t>
            </a:r>
            <a:r>
              <a:rPr lang="ko-KR" altLang="en-US" dirty="0">
                <a:latin typeface="+mj-ea"/>
              </a:rPr>
              <a:t>출</a:t>
            </a:r>
            <a:r>
              <a:rPr lang="ko-KR" altLang="en-US" dirty="0" smtClean="0">
                <a:latin typeface="+mj-ea"/>
              </a:rPr>
              <a:t> 연산자</a:t>
            </a:r>
            <a:r>
              <a:rPr lang="en-US" altLang="ko-KR" dirty="0" smtClean="0">
                <a:latin typeface="+mj-ea"/>
              </a:rPr>
              <a:t>(&gt;&gt;)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482" y="908720"/>
            <a:ext cx="8928992" cy="5832648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추</a:t>
            </a:r>
            <a:r>
              <a:rPr lang="ko-KR" altLang="en-US" b="1" dirty="0"/>
              <a:t>출</a:t>
            </a:r>
            <a:r>
              <a:rPr lang="ko-KR" altLang="en-US" b="1" dirty="0" smtClean="0"/>
              <a:t> 연산자</a:t>
            </a:r>
            <a:r>
              <a:rPr lang="en-US" altLang="ko-KR" b="1" dirty="0" smtClean="0"/>
              <a:t>(&gt;&gt;)</a:t>
            </a:r>
          </a:p>
          <a:p>
            <a:pPr lvl="1"/>
            <a:r>
              <a:rPr lang="en-US" altLang="ko-KR" b="1" dirty="0" smtClean="0"/>
              <a:t>extraction operator</a:t>
            </a:r>
          </a:p>
          <a:p>
            <a:pPr lvl="2"/>
            <a:r>
              <a:rPr lang="en-US" altLang="ko-KR" b="1" dirty="0" smtClean="0"/>
              <a:t>&gt;&gt; </a:t>
            </a:r>
            <a:r>
              <a:rPr lang="ko-KR" altLang="en-US" b="1" dirty="0" smtClean="0"/>
              <a:t>연산자는 </a:t>
            </a:r>
            <a:r>
              <a:rPr lang="en-US" altLang="ko-KR" b="1" dirty="0" smtClean="0"/>
              <a:t>C++</a:t>
            </a:r>
            <a:r>
              <a:rPr lang="ko-KR" altLang="en-US" b="1" dirty="0" smtClean="0"/>
              <a:t>의 기본 연산자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정수 </a:t>
            </a:r>
            <a:r>
              <a:rPr lang="ko-KR" altLang="en-US" b="1" dirty="0"/>
              <a:t>시</a:t>
            </a:r>
            <a:r>
              <a:rPr lang="ko-KR" altLang="en-US" b="1" dirty="0" smtClean="0"/>
              <a:t>프트 연산자</a:t>
            </a:r>
            <a:endParaRPr lang="en-US" altLang="ko-KR" b="1" dirty="0"/>
          </a:p>
          <a:p>
            <a:pPr lvl="1"/>
            <a:r>
              <a:rPr lang="en-US" altLang="ko-KR" b="1" smtClean="0"/>
              <a:t>istream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클래스에 중복 작성되어 있음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780" y="3048313"/>
            <a:ext cx="8522930" cy="25545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class </a:t>
            </a:r>
            <a:r>
              <a:rPr lang="en-US" altLang="ko-KR" sz="2000" dirty="0" smtClean="0">
                <a:latin typeface="+mj-ea"/>
                <a:ea typeface="+mj-ea"/>
              </a:rPr>
              <a:t>istream</a:t>
            </a:r>
            <a:r>
              <a:rPr lang="en-US" altLang="ko-KR" sz="2000" dirty="0">
                <a:latin typeface="+mj-ea"/>
                <a:ea typeface="+mj-ea"/>
              </a:rPr>
              <a:t>  : virtual public ios {</a:t>
            </a:r>
          </a:p>
          <a:p>
            <a:pPr defTabSz="180000" fontAlgn="base" latinLnBrk="0"/>
            <a:r>
              <a:rPr lang="en-US" altLang="ko-KR" sz="2000" dirty="0" smtClean="0">
                <a:latin typeface="+mj-ea"/>
                <a:ea typeface="+mj-ea"/>
              </a:rPr>
              <a:t>	..........</a:t>
            </a:r>
            <a:endParaRPr lang="en-US" altLang="ko-KR" sz="2000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public :</a:t>
            </a: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istream</a:t>
            </a:r>
            <a:r>
              <a:rPr lang="en-US" altLang="ko-KR" sz="2000" dirty="0">
                <a:latin typeface="+mj-ea"/>
                <a:ea typeface="+mj-ea"/>
              </a:rPr>
              <a:t>&amp; </a:t>
            </a:r>
            <a:r>
              <a:rPr lang="en-US" altLang="ko-KR" sz="2000" dirty="0" smtClean="0">
                <a:latin typeface="+mj-ea"/>
                <a:ea typeface="+mj-ea"/>
              </a:rPr>
              <a:t>operator&gt;&gt;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int</a:t>
            </a:r>
            <a:r>
              <a:rPr lang="en-US" altLang="ko-KR" sz="2000" dirty="0" smtClean="0">
                <a:latin typeface="+mj-ea"/>
                <a:ea typeface="+mj-ea"/>
              </a:rPr>
              <a:t>&amp; </a:t>
            </a:r>
            <a:r>
              <a:rPr lang="en-US" altLang="ko-KR" sz="2000" dirty="0">
                <a:latin typeface="+mj-ea"/>
                <a:ea typeface="+mj-ea"/>
              </a:rPr>
              <a:t>n); </a:t>
            </a: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en-US" altLang="ko-KR" sz="2000" dirty="0" smtClean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정수를 입</a:t>
            </a:r>
            <a:r>
              <a:rPr lang="ko-KR" altLang="en-US" sz="2000" dirty="0" smtClean="0">
                <a:solidFill>
                  <a:srgbClr val="00B050"/>
                </a:solidFill>
                <a:latin typeface="+mj-ea"/>
                <a:ea typeface="+mj-ea"/>
              </a:rPr>
              <a:t>력하는 </a:t>
            </a:r>
            <a:r>
              <a:rPr lang="en-US" altLang="ko-KR" sz="2000" dirty="0" smtClean="0">
                <a:solidFill>
                  <a:srgbClr val="00B050"/>
                </a:solidFill>
                <a:latin typeface="+mj-ea"/>
                <a:ea typeface="+mj-ea"/>
              </a:rPr>
              <a:t>&gt;&gt;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연산자 </a:t>
            </a:r>
          </a:p>
          <a:p>
            <a:pPr defTabSz="180000" fontAlgn="base" latinLnBrk="0"/>
            <a:r>
              <a:rPr lang="ko-KR" altLang="en-US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istream</a:t>
            </a:r>
            <a:r>
              <a:rPr lang="en-US" altLang="ko-KR" sz="2000" dirty="0">
                <a:latin typeface="+mj-ea"/>
                <a:ea typeface="+mj-ea"/>
              </a:rPr>
              <a:t>&amp; </a:t>
            </a:r>
            <a:r>
              <a:rPr lang="en-US" altLang="ko-KR" sz="2000" dirty="0" smtClean="0">
                <a:latin typeface="+mj-ea"/>
                <a:ea typeface="+mj-ea"/>
              </a:rPr>
              <a:t>operator&gt;&gt;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en-US" altLang="ko-KR" sz="2000" dirty="0" smtClean="0">
                <a:latin typeface="+mj-ea"/>
                <a:ea typeface="+mj-ea"/>
              </a:rPr>
              <a:t>char&amp; </a:t>
            </a:r>
            <a:r>
              <a:rPr lang="en-US" altLang="ko-KR" sz="2000" dirty="0">
                <a:latin typeface="+mj-ea"/>
                <a:ea typeface="+mj-ea"/>
              </a:rPr>
              <a:t>c); </a:t>
            </a:r>
            <a:r>
              <a:rPr lang="en-US" altLang="ko-KR" sz="2000" dirty="0" smtClean="0">
                <a:latin typeface="+mj-ea"/>
                <a:ea typeface="+mj-ea"/>
              </a:rPr>
              <a:t>   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문자를 입력하는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&gt;&gt;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연산자</a:t>
            </a:r>
          </a:p>
          <a:p>
            <a:pPr defTabSz="180000" fontAlgn="base" latinLnBrk="0"/>
            <a:r>
              <a:rPr lang="ko-KR" altLang="en-US" sz="2000" dirty="0">
                <a:latin typeface="+mj-ea"/>
                <a:ea typeface="+mj-ea"/>
              </a:rPr>
              <a:t>	</a:t>
            </a:r>
            <a:r>
              <a:rPr lang="en-US" altLang="ko-KR" sz="2000" dirty="0" smtClean="0">
                <a:latin typeface="+mj-ea"/>
                <a:ea typeface="+mj-ea"/>
              </a:rPr>
              <a:t>istream</a:t>
            </a:r>
            <a:r>
              <a:rPr lang="en-US" altLang="ko-KR" sz="2000" dirty="0">
                <a:latin typeface="+mj-ea"/>
                <a:ea typeface="+mj-ea"/>
              </a:rPr>
              <a:t>&amp; </a:t>
            </a:r>
            <a:r>
              <a:rPr lang="en-US" altLang="ko-KR" sz="2000" dirty="0" smtClean="0">
                <a:latin typeface="+mj-ea"/>
                <a:ea typeface="+mj-ea"/>
              </a:rPr>
              <a:t>operator&gt;&gt;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en-US" altLang="ko-KR" sz="2000" dirty="0" err="1">
                <a:latin typeface="+mj-ea"/>
                <a:ea typeface="+mj-ea"/>
              </a:rPr>
              <a:t>const</a:t>
            </a:r>
            <a:r>
              <a:rPr lang="en-US" altLang="ko-KR" sz="2000" dirty="0">
                <a:latin typeface="+mj-ea"/>
                <a:ea typeface="+mj-ea"/>
              </a:rPr>
              <a:t> char* s);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//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문자열을 입력하는 </a:t>
            </a:r>
            <a:r>
              <a:rPr lang="en-US" altLang="ko-KR" sz="2000" dirty="0">
                <a:solidFill>
                  <a:srgbClr val="00B050"/>
                </a:solidFill>
                <a:latin typeface="+mj-ea"/>
                <a:ea typeface="+mj-ea"/>
              </a:rPr>
              <a:t>&gt;&gt; </a:t>
            </a:r>
            <a:r>
              <a:rPr lang="ko-KR" altLang="en-US" sz="2000" dirty="0">
                <a:solidFill>
                  <a:srgbClr val="00B050"/>
                </a:solidFill>
                <a:latin typeface="+mj-ea"/>
                <a:ea typeface="+mj-ea"/>
              </a:rPr>
              <a:t>연산자</a:t>
            </a:r>
          </a:p>
          <a:p>
            <a:pPr defTabSz="180000" fontAlgn="base" latinLnBrk="0"/>
            <a:r>
              <a:rPr lang="ko-KR" altLang="en-US" sz="2000" dirty="0">
                <a:latin typeface="+mj-ea"/>
                <a:ea typeface="+mj-ea"/>
              </a:rPr>
              <a:t>	</a:t>
            </a:r>
            <a:r>
              <a:rPr lang="en-US" altLang="ko-KR" sz="2000" dirty="0">
                <a:latin typeface="+mj-ea"/>
                <a:ea typeface="+mj-ea"/>
              </a:rPr>
              <a:t>..........</a:t>
            </a:r>
            <a:endParaRPr lang="ko-KR" altLang="en-US" sz="2000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};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42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추</a:t>
            </a:r>
            <a:r>
              <a:rPr lang="ko-KR" altLang="en-US" dirty="0"/>
              <a:t>출</a:t>
            </a:r>
            <a:r>
              <a:rPr lang="ko-KR" altLang="en-US" dirty="0" smtClean="0"/>
              <a:t>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ea"/>
              </a:rPr>
              <a:t>개발자가 작성한 클래스의 객체에 </a:t>
            </a:r>
            <a:r>
              <a:rPr lang="en-US" altLang="ko-KR" b="1" dirty="0" smtClean="0">
                <a:latin typeface="+mn-ea"/>
              </a:rPr>
              <a:t>&gt;&gt; </a:t>
            </a:r>
            <a:r>
              <a:rPr lang="ko-KR" altLang="en-US" b="1" dirty="0" smtClean="0">
                <a:latin typeface="+mn-ea"/>
              </a:rPr>
              <a:t>연산자로 입</a:t>
            </a:r>
            <a:r>
              <a:rPr lang="ko-KR" altLang="en-US" b="1" dirty="0">
                <a:latin typeface="+mn-ea"/>
              </a:rPr>
              <a:t>력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552" y="1958640"/>
            <a:ext cx="6552728" cy="163121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000" b="1" dirty="0">
                <a:latin typeface="+mj-ea"/>
                <a:ea typeface="+mj-ea"/>
              </a:rPr>
              <a:t>class Point </a:t>
            </a:r>
            <a:r>
              <a:rPr lang="en-US" altLang="ko-KR" sz="2000" dirty="0"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en-US" altLang="ko-KR" sz="2000" dirty="0" err="1">
                <a:latin typeface="+mj-ea"/>
                <a:ea typeface="+mj-ea"/>
              </a:rPr>
              <a:t>int</a:t>
            </a:r>
            <a:r>
              <a:rPr lang="en-US" altLang="ko-KR" sz="2000" dirty="0">
                <a:latin typeface="+mj-ea"/>
                <a:ea typeface="+mj-ea"/>
              </a:rPr>
              <a:t> x, y;</a:t>
            </a: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public:	</a:t>
            </a: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	Point(</a:t>
            </a:r>
            <a:r>
              <a:rPr lang="en-US" altLang="ko-KR" sz="2000" dirty="0" err="1">
                <a:latin typeface="+mj-ea"/>
                <a:ea typeface="+mj-ea"/>
              </a:rPr>
              <a:t>int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x=0, </a:t>
            </a:r>
            <a:r>
              <a:rPr lang="en-US" altLang="ko-KR" sz="2000" dirty="0" err="1">
                <a:latin typeface="+mj-ea"/>
                <a:ea typeface="+mj-ea"/>
              </a:rPr>
              <a:t>int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y=0) { this-</a:t>
            </a:r>
            <a:r>
              <a:rPr lang="en-US" altLang="ko-KR" sz="2000" dirty="0">
                <a:latin typeface="+mj-ea"/>
                <a:ea typeface="+mj-ea"/>
              </a:rPr>
              <a:t>&gt;x = x; this-&gt;y = y</a:t>
            </a:r>
            <a:r>
              <a:rPr lang="en-US" altLang="ko-KR" sz="2000" dirty="0" smtClean="0">
                <a:latin typeface="+mj-ea"/>
                <a:ea typeface="+mj-ea"/>
              </a:rPr>
              <a:t>; }</a:t>
            </a:r>
            <a:endParaRPr lang="en-US" altLang="ko-KR" sz="2000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2000" dirty="0">
                <a:latin typeface="+mj-ea"/>
                <a:ea typeface="+mj-ea"/>
              </a:rPr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9552" y="3678123"/>
            <a:ext cx="6552728" cy="10156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2000" dirty="0">
                <a:latin typeface="+mj-ea"/>
                <a:ea typeface="+mj-ea"/>
              </a:rPr>
              <a:t>Point </a:t>
            </a:r>
            <a:r>
              <a:rPr lang="en-US" altLang="ko-KR" sz="2000" dirty="0" smtClean="0">
                <a:latin typeface="+mj-ea"/>
                <a:ea typeface="+mj-ea"/>
              </a:rPr>
              <a:t>p;</a:t>
            </a:r>
            <a:endParaRPr lang="en-US" altLang="ko-KR" sz="2000" dirty="0">
              <a:latin typeface="+mj-ea"/>
              <a:ea typeface="+mj-ea"/>
            </a:endParaRPr>
          </a:p>
          <a:p>
            <a:pPr fontAlgn="base" latinLnBrk="0"/>
            <a:r>
              <a:rPr lang="en-US" altLang="ko-KR" sz="2000" b="1" dirty="0" smtClean="0">
                <a:latin typeface="+mj-ea"/>
                <a:ea typeface="+mj-ea"/>
              </a:rPr>
              <a:t>cin &gt;&gt; </a:t>
            </a:r>
            <a:r>
              <a:rPr lang="en-US" altLang="ko-KR" sz="2000" b="1" dirty="0">
                <a:latin typeface="+mj-ea"/>
                <a:ea typeface="+mj-ea"/>
              </a:rPr>
              <a:t>p;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fontAlgn="base" latinLnBrk="0"/>
            <a:r>
              <a:rPr lang="en-US" altLang="ko-KR" sz="2000" dirty="0" smtClean="0">
                <a:latin typeface="+mj-ea"/>
                <a:ea typeface="+mj-ea"/>
              </a:rPr>
              <a:t>cout &lt;&lt; p;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387514"/>
            <a:ext cx="763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cin &gt;&gt; p;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가능하도록 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&gt;&gt;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 작성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83568" y="5013176"/>
            <a:ext cx="5256584" cy="994439"/>
            <a:chOff x="1619672" y="5301208"/>
            <a:chExt cx="5256584" cy="994439"/>
          </a:xfrm>
        </p:grpSpPr>
        <p:sp>
          <p:nvSpPr>
            <p:cNvPr id="9" name="직사각형 8"/>
            <p:cNvSpPr/>
            <p:nvPr/>
          </p:nvSpPr>
          <p:spPr>
            <a:xfrm>
              <a:off x="1619672" y="5301208"/>
              <a:ext cx="5256584" cy="646331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x </a:t>
              </a:r>
              <a:r>
                <a:rPr lang="ko-KR" altLang="en-US" sz="1200" b="1" dirty="0">
                  <a:latin typeface="+mj-ea"/>
                  <a:ea typeface="+mj-ea"/>
                </a:rPr>
                <a:t>좌표</a:t>
              </a:r>
              <a:r>
                <a:rPr lang="en-US" altLang="ko-KR" sz="1200" b="1" dirty="0">
                  <a:latin typeface="+mj-ea"/>
                  <a:ea typeface="+mj-ea"/>
                </a:rPr>
                <a:t>&gt;&gt;</a:t>
              </a:r>
              <a:r>
                <a:rPr lang="en-US" altLang="ko-KR" sz="1200" b="1" dirty="0">
                  <a:solidFill>
                    <a:srgbClr val="00B050"/>
                  </a:solidFill>
                  <a:latin typeface="+mj-ea"/>
                  <a:ea typeface="+mj-ea"/>
                </a:rPr>
                <a:t>100</a:t>
              </a:r>
            </a:p>
            <a:p>
              <a:r>
                <a:rPr lang="en-US" altLang="ko-KR" sz="1200" b="1" dirty="0">
                  <a:latin typeface="+mj-ea"/>
                  <a:ea typeface="+mj-ea"/>
                </a:rPr>
                <a:t>y </a:t>
              </a:r>
              <a:r>
                <a:rPr lang="ko-KR" altLang="en-US" sz="1200" b="1" dirty="0">
                  <a:latin typeface="+mj-ea"/>
                  <a:ea typeface="+mj-ea"/>
                </a:rPr>
                <a:t>좌표</a:t>
              </a:r>
              <a:r>
                <a:rPr lang="en-US" altLang="ko-KR" sz="1200" b="1" dirty="0">
                  <a:latin typeface="+mj-ea"/>
                  <a:ea typeface="+mj-ea"/>
                </a:rPr>
                <a:t>&gt;&gt;</a:t>
              </a:r>
              <a:r>
                <a:rPr lang="en-US" altLang="ko-KR" sz="1200" b="1" dirty="0">
                  <a:solidFill>
                    <a:srgbClr val="00B050"/>
                  </a:solidFill>
                  <a:latin typeface="+mj-ea"/>
                  <a:ea typeface="+mj-ea"/>
                </a:rPr>
                <a:t>200</a:t>
              </a:r>
            </a:p>
            <a:p>
              <a:r>
                <a:rPr lang="en-US" altLang="ko-KR" sz="1200" b="1" dirty="0">
                  <a:latin typeface="+mj-ea"/>
                  <a:ea typeface="+mj-ea"/>
                </a:rPr>
                <a:t>(100,200)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292257" y="5373216"/>
              <a:ext cx="1167240" cy="274359"/>
            </a:xfrm>
            <a:prstGeom prst="wedgeRoundRectCallout">
              <a:avLst>
                <a:gd name="adj1" fmla="val -96578"/>
                <a:gd name="adj2" fmla="val 1989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cin &gt;&gt; p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실행</a:t>
              </a: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483768" y="6021288"/>
              <a:ext cx="1167240" cy="274359"/>
            </a:xfrm>
            <a:prstGeom prst="wedgeRoundRectCallout">
              <a:avLst>
                <a:gd name="adj1" fmla="val -63777"/>
                <a:gd name="adj2" fmla="val -1091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cout &lt;&lt; p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실행</a:t>
              </a:r>
            </a:p>
          </p:txBody>
        </p:sp>
        <p:sp>
          <p:nvSpPr>
            <p:cNvPr id="12" name="오른쪽 중괄호 11"/>
            <p:cNvSpPr/>
            <p:nvPr/>
          </p:nvSpPr>
          <p:spPr>
            <a:xfrm>
              <a:off x="2644185" y="5381665"/>
              <a:ext cx="108012" cy="311791"/>
            </a:xfrm>
            <a:prstGeom prst="rightBrace">
              <a:avLst>
                <a:gd name="adj1" fmla="val 24932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2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cap="none" dirty="0" smtClean="0">
                <a:latin typeface="+mj-ea"/>
              </a:rPr>
              <a:t>cin</a:t>
            </a:r>
            <a:r>
              <a:rPr lang="en-US" altLang="ko-KR" dirty="0" smtClean="0">
                <a:latin typeface="+mj-ea"/>
              </a:rPr>
              <a:t> &gt;&gt; </a:t>
            </a:r>
            <a:r>
              <a:rPr lang="en-US" altLang="ko-KR" dirty="0">
                <a:latin typeface="+mj-ea"/>
              </a:rPr>
              <a:t>p;</a:t>
            </a:r>
            <a:r>
              <a:rPr lang="ko-KR" altLang="en-US" dirty="0">
                <a:latin typeface="+mj-ea"/>
              </a:rPr>
              <a:t>를 위한 </a:t>
            </a:r>
            <a:r>
              <a:rPr lang="en-US" altLang="ko-KR" dirty="0" smtClean="0">
                <a:latin typeface="+mj-ea"/>
              </a:rPr>
              <a:t>&gt;&gt; </a:t>
            </a:r>
            <a:r>
              <a:rPr lang="ko-KR" altLang="en-US" dirty="0">
                <a:latin typeface="+mj-ea"/>
              </a:rPr>
              <a:t>연산자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031" y="1035093"/>
            <a:ext cx="126669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cin &gt;&gt; 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7191" y="2322747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cin . &gt;&gt; ( p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0357" y="1834415"/>
            <a:ext cx="4267515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class istream : virtual public ios {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....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	i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stream&amp; operator &gt;&gt; (Point&amp; p);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...</a:t>
            </a: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721" y="388400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&gt;&gt; ( cin ,  p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9282" y="5375303"/>
            <a:ext cx="6387518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i</a:t>
            </a:r>
            <a:r>
              <a:rPr lang="en-US" altLang="ko-KR" sz="2000" dirty="0" smtClean="0">
                <a:latin typeface="+mj-ea"/>
                <a:ea typeface="+mj-ea"/>
              </a:rPr>
              <a:t>stream&amp; </a:t>
            </a:r>
            <a:r>
              <a:rPr lang="en-US" altLang="ko-KR" sz="2000" b="1" dirty="0" smtClean="0">
                <a:latin typeface="+mj-ea"/>
                <a:ea typeface="+mj-ea"/>
              </a:rPr>
              <a:t>operator &gt;&gt; </a:t>
            </a:r>
            <a:r>
              <a:rPr lang="en-US" altLang="ko-KR" sz="2000" dirty="0" smtClean="0">
                <a:latin typeface="+mj-ea"/>
                <a:ea typeface="+mj-ea"/>
              </a:rPr>
              <a:t>(istream&amp; </a:t>
            </a:r>
            <a:r>
              <a:rPr lang="en-US" altLang="ko-KR" sz="2000" b="1" dirty="0" smtClean="0">
                <a:latin typeface="+mj-ea"/>
                <a:ea typeface="+mj-ea"/>
              </a:rPr>
              <a:t>stream</a:t>
            </a:r>
            <a:r>
              <a:rPr lang="en-US" altLang="ko-KR" sz="2000" dirty="0" smtClean="0">
                <a:latin typeface="+mj-ea"/>
                <a:ea typeface="+mj-ea"/>
              </a:rPr>
              <a:t>, Point&amp; </a:t>
            </a:r>
            <a:r>
              <a:rPr lang="en-US" altLang="ko-KR" sz="2000" b="1" dirty="0" smtClean="0">
                <a:latin typeface="+mj-ea"/>
                <a:ea typeface="+mj-ea"/>
              </a:rPr>
              <a:t>a</a:t>
            </a:r>
            <a:r>
              <a:rPr lang="en-US" altLang="ko-KR" sz="2000" dirty="0" smtClean="0">
                <a:latin typeface="+mj-ea"/>
                <a:ea typeface="+mj-ea"/>
              </a:rPr>
              <a:t>) {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   ... // stream</a:t>
            </a:r>
            <a:r>
              <a:rPr lang="ko-KR" altLang="en-US" sz="2000" dirty="0" smtClean="0">
                <a:latin typeface="+mj-ea"/>
                <a:ea typeface="+mj-ea"/>
              </a:rPr>
              <a:t>으로부터 입력 받는 코</a:t>
            </a:r>
            <a:r>
              <a:rPr lang="ko-KR" altLang="en-US" sz="2000" dirty="0">
                <a:latin typeface="+mj-ea"/>
                <a:ea typeface="+mj-ea"/>
              </a:rPr>
              <a:t>드</a:t>
            </a:r>
            <a:endParaRPr lang="en-US" altLang="ko-KR" sz="2000" dirty="0">
              <a:latin typeface="+mj-ea"/>
              <a:ea typeface="+mj-ea"/>
            </a:endParaRP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return stream;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}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193111" y="2250739"/>
            <a:ext cx="3737075" cy="551661"/>
          </a:xfrm>
          <a:prstGeom prst="mathMultiply">
            <a:avLst>
              <a:gd name="adj1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56784" y="1537156"/>
            <a:ext cx="1298963" cy="482930"/>
          </a:xfrm>
          <a:prstGeom prst="wedgeRoundRectCallout">
            <a:avLst>
              <a:gd name="adj1" fmla="val -26795"/>
              <a:gd name="adj2" fmla="val 138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이런 연산자 함수는 </a:t>
            </a:r>
            <a:r>
              <a:rPr lang="en-US" altLang="ko-KR" sz="1000" dirty="0" smtClean="0">
                <a:solidFill>
                  <a:schemeClr val="tx1"/>
                </a:solidFill>
                <a:latin typeface="+mj-ea"/>
                <a:ea typeface="+mj-ea"/>
              </a:rPr>
              <a:t>istream</a:t>
            </a:r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에 존재하지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않</a:t>
            </a:r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음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4144" y="1778621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컴파일러에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의한 시도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Wingdings"/>
              </a:rPr>
              <a:t>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0237" y="4014982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컴파일러에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 의한 시도</a:t>
            </a:r>
            <a:r>
              <a:rPr lang="ko-KR" altLang="en-US" sz="1200" dirty="0" smtClean="0">
                <a:latin typeface="+mj-ea"/>
                <a:ea typeface="+mj-ea"/>
                <a:sym typeface="Wingdings"/>
              </a:rPr>
              <a:t>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321127" y="1404425"/>
            <a:ext cx="561257" cy="1087598"/>
          </a:xfrm>
          <a:custGeom>
            <a:avLst/>
            <a:gdLst>
              <a:gd name="connsiteX0" fmla="*/ 0 w 531845"/>
              <a:gd name="connsiteY0" fmla="*/ 0 h 531845"/>
              <a:gd name="connsiteX1" fmla="*/ 102637 w 531845"/>
              <a:gd name="connsiteY1" fmla="*/ 410547 h 531845"/>
              <a:gd name="connsiteX2" fmla="*/ 531845 w 531845"/>
              <a:gd name="connsiteY2" fmla="*/ 531845 h 53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845" h="531845">
                <a:moveTo>
                  <a:pt x="0" y="0"/>
                </a:moveTo>
                <a:cubicBezTo>
                  <a:pt x="6998" y="160953"/>
                  <a:pt x="13996" y="321906"/>
                  <a:pt x="102637" y="410547"/>
                </a:cubicBezTo>
                <a:cubicBezTo>
                  <a:pt x="191278" y="499188"/>
                  <a:pt x="531845" y="531845"/>
                  <a:pt x="531845" y="531845"/>
                </a:cubicBezTo>
              </a:path>
            </a:pathLst>
          </a:custGeom>
          <a:noFill/>
          <a:ln w="127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105103" y="1404424"/>
            <a:ext cx="2951482" cy="2679637"/>
          </a:xfrm>
          <a:custGeom>
            <a:avLst/>
            <a:gdLst>
              <a:gd name="connsiteX0" fmla="*/ 0 w 849085"/>
              <a:gd name="connsiteY0" fmla="*/ 0 h 2407298"/>
              <a:gd name="connsiteX1" fmla="*/ 195942 w 849085"/>
              <a:gd name="connsiteY1" fmla="*/ 1922106 h 2407298"/>
              <a:gd name="connsiteX2" fmla="*/ 849085 w 849085"/>
              <a:gd name="connsiteY2" fmla="*/ 2407298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085" h="2407298">
                <a:moveTo>
                  <a:pt x="0" y="0"/>
                </a:moveTo>
                <a:cubicBezTo>
                  <a:pt x="27214" y="760445"/>
                  <a:pt x="54428" y="1520890"/>
                  <a:pt x="195942" y="1922106"/>
                </a:cubicBezTo>
                <a:cubicBezTo>
                  <a:pt x="337456" y="2323322"/>
                  <a:pt x="849085" y="2407298"/>
                  <a:pt x="849085" y="240729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81343" y="3745847"/>
            <a:ext cx="1058460" cy="538269"/>
          </a:xfrm>
          <a:prstGeom prst="wedgeRoundRectCallout">
            <a:avLst>
              <a:gd name="adj1" fmla="val -76994"/>
              <a:gd name="adj2" fmla="val 2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아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래</a:t>
            </a:r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의 외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부</a:t>
            </a:r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 연산자함수를 </a:t>
            </a:r>
            <a:endParaRPr lang="en-US" altLang="ko-KR" sz="10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필요로 함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950204" y="4212403"/>
            <a:ext cx="1771524" cy="1255778"/>
          </a:xfrm>
          <a:custGeom>
            <a:avLst/>
            <a:gdLst>
              <a:gd name="connsiteX0" fmla="*/ 0 w 1912776"/>
              <a:gd name="connsiteY0" fmla="*/ 0 h 811763"/>
              <a:gd name="connsiteX1" fmla="*/ 485192 w 1912776"/>
              <a:gd name="connsiteY1" fmla="*/ 251926 h 811763"/>
              <a:gd name="connsiteX2" fmla="*/ 1203649 w 1912776"/>
              <a:gd name="connsiteY2" fmla="*/ 466530 h 811763"/>
              <a:gd name="connsiteX3" fmla="*/ 1716833 w 1912776"/>
              <a:gd name="connsiteY3" fmla="*/ 634481 h 811763"/>
              <a:gd name="connsiteX4" fmla="*/ 1912776 w 1912776"/>
              <a:gd name="connsiteY4" fmla="*/ 811763 h 81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776" h="811763">
                <a:moveTo>
                  <a:pt x="0" y="0"/>
                </a:moveTo>
                <a:cubicBezTo>
                  <a:pt x="142292" y="87085"/>
                  <a:pt x="284584" y="174171"/>
                  <a:pt x="485192" y="251926"/>
                </a:cubicBezTo>
                <a:cubicBezTo>
                  <a:pt x="685800" y="329681"/>
                  <a:pt x="998376" y="402771"/>
                  <a:pt x="1203649" y="466530"/>
                </a:cubicBezTo>
                <a:cubicBezTo>
                  <a:pt x="1408923" y="530289"/>
                  <a:pt x="1598645" y="576942"/>
                  <a:pt x="1716833" y="634481"/>
                </a:cubicBezTo>
                <a:cubicBezTo>
                  <a:pt x="1835021" y="692020"/>
                  <a:pt x="1873898" y="751891"/>
                  <a:pt x="1912776" y="81176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508104" y="4212403"/>
            <a:ext cx="2509768" cy="1255778"/>
          </a:xfrm>
          <a:custGeom>
            <a:avLst/>
            <a:gdLst>
              <a:gd name="connsiteX0" fmla="*/ 0 w 2724539"/>
              <a:gd name="connsiteY0" fmla="*/ 0 h 849086"/>
              <a:gd name="connsiteX1" fmla="*/ 1278294 w 2724539"/>
              <a:gd name="connsiteY1" fmla="*/ 242596 h 849086"/>
              <a:gd name="connsiteX2" fmla="*/ 2006082 w 2724539"/>
              <a:gd name="connsiteY2" fmla="*/ 438539 h 849086"/>
              <a:gd name="connsiteX3" fmla="*/ 2724539 w 2724539"/>
              <a:gd name="connsiteY3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539" h="849086">
                <a:moveTo>
                  <a:pt x="0" y="0"/>
                </a:moveTo>
                <a:cubicBezTo>
                  <a:pt x="471973" y="84753"/>
                  <a:pt x="943947" y="169506"/>
                  <a:pt x="1278294" y="242596"/>
                </a:cubicBezTo>
                <a:cubicBezTo>
                  <a:pt x="1612641" y="315686"/>
                  <a:pt x="1765041" y="337457"/>
                  <a:pt x="2006082" y="438539"/>
                </a:cubicBezTo>
                <a:cubicBezTo>
                  <a:pt x="2247123" y="539621"/>
                  <a:pt x="2604796" y="779107"/>
                  <a:pt x="2724539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4336335" y="4212403"/>
            <a:ext cx="447870" cy="1255778"/>
          </a:xfrm>
          <a:custGeom>
            <a:avLst/>
            <a:gdLst>
              <a:gd name="connsiteX0" fmla="*/ 0 w 447870"/>
              <a:gd name="connsiteY0" fmla="*/ 0 h 821094"/>
              <a:gd name="connsiteX1" fmla="*/ 93306 w 447870"/>
              <a:gd name="connsiteY1" fmla="*/ 401216 h 821094"/>
              <a:gd name="connsiteX2" fmla="*/ 447870 w 447870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870" h="821094">
                <a:moveTo>
                  <a:pt x="0" y="0"/>
                </a:moveTo>
                <a:cubicBezTo>
                  <a:pt x="9330" y="132183"/>
                  <a:pt x="18661" y="264367"/>
                  <a:pt x="93306" y="401216"/>
                </a:cubicBezTo>
                <a:cubicBezTo>
                  <a:pt x="167951" y="538065"/>
                  <a:pt x="447870" y="821094"/>
                  <a:pt x="447870" y="82109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337009" y="2492024"/>
            <a:ext cx="1296486" cy="23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cap="none" dirty="0" smtClean="0">
                <a:latin typeface="+mj-ea"/>
              </a:rPr>
              <a:t>Point</a:t>
            </a:r>
            <a:r>
              <a:rPr lang="en-US" altLang="ko-KR" sz="2800" dirty="0" smtClean="0">
                <a:latin typeface="+mj-ea"/>
              </a:rPr>
              <a:t> </a:t>
            </a:r>
            <a:r>
              <a:rPr lang="ko-KR" altLang="en-US" sz="2800" dirty="0" smtClean="0">
                <a:latin typeface="+mj-ea"/>
              </a:rPr>
              <a:t>객체를 입력 받는 </a:t>
            </a:r>
            <a:r>
              <a:rPr lang="en-US" altLang="ko-KR" sz="2800" dirty="0" smtClean="0">
                <a:latin typeface="+mj-ea"/>
              </a:rPr>
              <a:t>&gt;&gt; </a:t>
            </a:r>
            <a:r>
              <a:rPr lang="ko-KR" altLang="en-US" sz="2800" dirty="0">
                <a:latin typeface="+mj-ea"/>
              </a:rPr>
              <a:t>연산자 </a:t>
            </a:r>
            <a:r>
              <a:rPr lang="ko-KR" altLang="en-US" sz="2800" dirty="0" smtClean="0">
                <a:latin typeface="+mj-ea"/>
              </a:rPr>
              <a:t>작성</a:t>
            </a:r>
            <a:r>
              <a:rPr lang="en-US" altLang="ko-KR" sz="2800" dirty="0" smtClean="0">
                <a:latin typeface="+mj-ea"/>
              </a:rPr>
              <a:t> </a:t>
            </a:r>
            <a:endParaRPr lang="ko-KR" altLang="en-US" sz="2800" dirty="0">
              <a:latin typeface="+mj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908720"/>
            <a:ext cx="8579704" cy="53553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b="1" dirty="0" smtClean="0">
                <a:latin typeface="+mj-ea"/>
                <a:ea typeface="+mj-ea"/>
              </a:rPr>
              <a:t>class </a:t>
            </a:r>
            <a:r>
              <a:rPr lang="en-US" altLang="ko-KR" b="1" dirty="0">
                <a:latin typeface="+mj-ea"/>
                <a:ea typeface="+mj-ea"/>
              </a:rPr>
              <a:t>Point </a:t>
            </a:r>
            <a:r>
              <a:rPr lang="en-US" altLang="ko-KR" dirty="0">
                <a:latin typeface="+mj-ea"/>
                <a:ea typeface="+mj-ea"/>
              </a:rPr>
              <a:t>{ // </a:t>
            </a:r>
            <a:r>
              <a:rPr lang="ko-KR" altLang="en-US" dirty="0">
                <a:latin typeface="+mj-ea"/>
                <a:ea typeface="+mj-ea"/>
              </a:rPr>
              <a:t>한 점을 표현하는 클래스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x, y; // private </a:t>
            </a:r>
            <a:r>
              <a:rPr lang="ko-KR" altLang="en-US" dirty="0">
                <a:latin typeface="+mj-ea"/>
                <a:ea typeface="+mj-ea"/>
              </a:rPr>
              <a:t>멤버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public:	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Point(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x=0, </a:t>
            </a:r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y=0)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this-&gt;x = x; 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	this-&gt;y = y;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}</a:t>
            </a:r>
          </a:p>
          <a:p>
            <a:pPr defTabSz="180000"/>
            <a:r>
              <a:rPr lang="en-US" altLang="ko-KR" b="1" dirty="0"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friend istream&amp; operator &gt;&gt; (istream&amp; ins, Point &amp;a); // friend </a:t>
            </a:r>
            <a:r>
              <a:rPr lang="ko-KR" altLang="en-US" b="1" dirty="0">
                <a:solidFill>
                  <a:srgbClr val="7030A0"/>
                </a:solidFill>
                <a:latin typeface="+mj-ea"/>
                <a:ea typeface="+mj-ea"/>
              </a:rPr>
              <a:t>선언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friend ostream&amp; operator &lt;&lt; (ostream&amp; stream, Point a); // friend </a:t>
            </a:r>
            <a:r>
              <a:rPr lang="ko-KR" altLang="en-US" dirty="0">
                <a:latin typeface="+mj-ea"/>
                <a:ea typeface="+mj-ea"/>
              </a:rPr>
              <a:t>선언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};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+mj-ea"/>
                <a:ea typeface="+mj-ea"/>
              </a:rPr>
              <a:t>istream&amp; operator &gt;&gt; (istream&amp; ins, Point &amp;a) </a:t>
            </a:r>
            <a:r>
              <a:rPr lang="en-US" altLang="ko-KR" dirty="0">
                <a:latin typeface="+mj-ea"/>
                <a:ea typeface="+mj-ea"/>
              </a:rPr>
              <a:t>{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// &gt;&gt;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연산자 함수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"x </a:t>
            </a:r>
            <a:r>
              <a:rPr lang="ko-KR" altLang="en-US" dirty="0">
                <a:latin typeface="+mj-ea"/>
                <a:ea typeface="+mj-ea"/>
              </a:rPr>
              <a:t>좌표</a:t>
            </a:r>
            <a:r>
              <a:rPr lang="en-US" altLang="ko-KR" dirty="0">
                <a:latin typeface="+mj-ea"/>
                <a:ea typeface="+mj-ea"/>
              </a:rPr>
              <a:t>&gt;&gt;";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ins &gt;&gt; </a:t>
            </a:r>
            <a:r>
              <a:rPr lang="en-US" altLang="ko-KR" dirty="0" err="1">
                <a:latin typeface="+mj-ea"/>
                <a:ea typeface="+mj-ea"/>
              </a:rPr>
              <a:t>a.x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cout &lt;&lt; "y </a:t>
            </a:r>
            <a:r>
              <a:rPr lang="ko-KR" altLang="en-US" dirty="0">
                <a:latin typeface="+mj-ea"/>
                <a:ea typeface="+mj-ea"/>
              </a:rPr>
              <a:t>좌표</a:t>
            </a:r>
            <a:r>
              <a:rPr lang="en-US" altLang="ko-KR" dirty="0">
                <a:latin typeface="+mj-ea"/>
                <a:ea typeface="+mj-ea"/>
              </a:rPr>
              <a:t>&gt;&gt;";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ins &gt;&gt; </a:t>
            </a:r>
            <a:r>
              <a:rPr lang="en-US" altLang="ko-KR" dirty="0" err="1">
                <a:latin typeface="+mj-ea"/>
                <a:ea typeface="+mj-ea"/>
              </a:rPr>
              <a:t>a.y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return ins;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640" y="893888"/>
            <a:ext cx="8753463" cy="286232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latin typeface="+mj-ea"/>
                <a:ea typeface="+mj-ea"/>
              </a:rPr>
              <a:t>ostream&amp; operator &lt;&lt; (ostream&amp; stream, Point a) {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// &lt;&lt;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연산자 함수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stream &lt;&lt; "(" &lt;&lt; </a:t>
            </a:r>
            <a:r>
              <a:rPr lang="en-US" altLang="ko-KR" dirty="0" err="1">
                <a:latin typeface="+mj-ea"/>
                <a:ea typeface="+mj-ea"/>
              </a:rPr>
              <a:t>a.x</a:t>
            </a:r>
            <a:r>
              <a:rPr lang="en-US" altLang="ko-KR" dirty="0">
                <a:latin typeface="+mj-ea"/>
                <a:ea typeface="+mj-ea"/>
              </a:rPr>
              <a:t> &lt;&lt; "," &lt;&lt; </a:t>
            </a:r>
            <a:r>
              <a:rPr lang="en-US" altLang="ko-KR" dirty="0" err="1">
                <a:latin typeface="+mj-ea"/>
                <a:ea typeface="+mj-ea"/>
              </a:rPr>
              <a:t>a.y</a:t>
            </a:r>
            <a:r>
              <a:rPr lang="en-US" altLang="ko-KR" dirty="0">
                <a:latin typeface="+mj-ea"/>
                <a:ea typeface="+mj-ea"/>
              </a:rPr>
              <a:t> &lt;&lt; </a:t>
            </a:r>
            <a:r>
              <a:rPr lang="en-US" altLang="ko-KR" dirty="0" smtClean="0">
                <a:latin typeface="+mj-ea"/>
                <a:ea typeface="+mj-ea"/>
              </a:rPr>
              <a:t>")";</a:t>
            </a:r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return stream;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  <a:p>
            <a:pPr defTabSz="180000"/>
            <a:endParaRPr lang="en-US" altLang="ko-KR" dirty="0">
              <a:latin typeface="+mj-ea"/>
              <a:ea typeface="+mj-ea"/>
            </a:endParaRPr>
          </a:p>
          <a:p>
            <a:pPr defTabSz="180000"/>
            <a:r>
              <a:rPr lang="en-US" altLang="ko-KR" dirty="0" err="1">
                <a:latin typeface="+mj-ea"/>
                <a:ea typeface="+mj-ea"/>
              </a:rPr>
              <a:t>int</a:t>
            </a:r>
            <a:r>
              <a:rPr lang="en-US" altLang="ko-KR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	Point p;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// Point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객체 생성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b="1" dirty="0">
                <a:latin typeface="+mj-ea"/>
                <a:ea typeface="+mj-ea"/>
              </a:rPr>
              <a:t>cin &gt;&gt; p; 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// &gt;&gt;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연산자 호출하여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x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좌표와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y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좌표를 키보드로 읽어 객체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p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완성</a:t>
            </a:r>
          </a:p>
          <a:p>
            <a:pPr defTabSz="180000"/>
            <a:r>
              <a:rPr lang="ko-KR" altLang="en-US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cout &lt;&lt; p; 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// &lt;&lt;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연산자 호출하여 객체 </a:t>
            </a:r>
            <a:r>
              <a:rPr lang="en-US" altLang="ko-KR" dirty="0">
                <a:solidFill>
                  <a:srgbClr val="00B050"/>
                </a:solidFill>
                <a:latin typeface="+mj-ea"/>
                <a:ea typeface="+mj-ea"/>
              </a:rPr>
              <a:t>p </a:t>
            </a:r>
            <a:r>
              <a:rPr lang="ko-KR" altLang="en-US" dirty="0">
                <a:solidFill>
                  <a:srgbClr val="00B050"/>
                </a:solidFill>
                <a:latin typeface="+mj-ea"/>
                <a:ea typeface="+mj-ea"/>
              </a:rPr>
              <a:t>출력</a:t>
            </a:r>
          </a:p>
          <a:p>
            <a:pPr defTabSz="180000"/>
            <a:r>
              <a:rPr lang="en-US" altLang="ko-KR" dirty="0">
                <a:latin typeface="+mj-ea"/>
                <a:ea typeface="+mj-ea"/>
              </a:rPr>
              <a:t>}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771800" y="5085184"/>
            <a:ext cx="5190450" cy="666607"/>
            <a:chOff x="1685806" y="5949280"/>
            <a:chExt cx="5190450" cy="666607"/>
          </a:xfrm>
        </p:grpSpPr>
        <p:sp>
          <p:nvSpPr>
            <p:cNvPr id="14" name="직사각형 13"/>
            <p:cNvSpPr/>
            <p:nvPr/>
          </p:nvSpPr>
          <p:spPr>
            <a:xfrm>
              <a:off x="3100327" y="5949280"/>
              <a:ext cx="3775929" cy="646331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x </a:t>
              </a:r>
              <a:r>
                <a:rPr lang="ko-KR" altLang="en-US" sz="1200" b="1" dirty="0">
                  <a:latin typeface="+mj-ea"/>
                  <a:ea typeface="+mj-ea"/>
                </a:rPr>
                <a:t>좌표</a:t>
              </a:r>
              <a:r>
                <a:rPr lang="en-US" altLang="ko-KR" sz="1200" b="1" dirty="0">
                  <a:latin typeface="+mj-ea"/>
                  <a:ea typeface="+mj-ea"/>
                </a:rPr>
                <a:t>&gt;&gt;</a:t>
              </a:r>
              <a:r>
                <a:rPr lang="en-US" altLang="ko-KR" sz="1200" b="1" dirty="0">
                  <a:solidFill>
                    <a:srgbClr val="00B050"/>
                  </a:solidFill>
                  <a:latin typeface="+mj-ea"/>
                  <a:ea typeface="+mj-ea"/>
                </a:rPr>
                <a:t>100</a:t>
              </a:r>
            </a:p>
            <a:p>
              <a:r>
                <a:rPr lang="en-US" altLang="ko-KR" sz="1200" b="1" dirty="0">
                  <a:latin typeface="+mj-ea"/>
                  <a:ea typeface="+mj-ea"/>
                </a:rPr>
                <a:t>y </a:t>
              </a:r>
              <a:r>
                <a:rPr lang="ko-KR" altLang="en-US" sz="1200" b="1" dirty="0">
                  <a:latin typeface="+mj-ea"/>
                  <a:ea typeface="+mj-ea"/>
                </a:rPr>
                <a:t>좌표</a:t>
              </a:r>
              <a:r>
                <a:rPr lang="en-US" altLang="ko-KR" sz="1200" b="1" dirty="0">
                  <a:latin typeface="+mj-ea"/>
                  <a:ea typeface="+mj-ea"/>
                </a:rPr>
                <a:t>&gt;&gt;</a:t>
              </a:r>
              <a:r>
                <a:rPr lang="en-US" altLang="ko-KR" sz="1200" b="1" dirty="0">
                  <a:solidFill>
                    <a:srgbClr val="00B050"/>
                  </a:solidFill>
                  <a:latin typeface="+mj-ea"/>
                  <a:ea typeface="+mj-ea"/>
                </a:rPr>
                <a:t>200</a:t>
              </a:r>
            </a:p>
            <a:p>
              <a:r>
                <a:rPr lang="en-US" altLang="ko-KR" sz="1200" b="1" dirty="0">
                  <a:latin typeface="+mj-ea"/>
                  <a:ea typeface="+mj-ea"/>
                </a:rPr>
                <a:t>(100,200)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4772912" y="6021288"/>
              <a:ext cx="1167240" cy="274359"/>
            </a:xfrm>
            <a:prstGeom prst="wedgeRoundRectCallout">
              <a:avLst>
                <a:gd name="adj1" fmla="val -96578"/>
                <a:gd name="adj2" fmla="val 1989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cin &gt;&gt; p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실행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1685806" y="6341528"/>
              <a:ext cx="1167240" cy="274359"/>
            </a:xfrm>
            <a:prstGeom prst="wedgeRoundRectCallout">
              <a:avLst>
                <a:gd name="adj1" fmla="val 72562"/>
                <a:gd name="adj2" fmla="val -66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cout &lt;&lt; p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실행</a:t>
              </a:r>
            </a:p>
          </p:txBody>
        </p:sp>
        <p:sp>
          <p:nvSpPr>
            <p:cNvPr id="3" name="오른쪽 중괄호 2"/>
            <p:cNvSpPr/>
            <p:nvPr/>
          </p:nvSpPr>
          <p:spPr>
            <a:xfrm>
              <a:off x="4124840" y="6029737"/>
              <a:ext cx="108012" cy="311791"/>
            </a:xfrm>
            <a:prstGeom prst="rightBrace">
              <a:avLst>
                <a:gd name="adj1" fmla="val 24932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01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" y="836712"/>
            <a:ext cx="8817467" cy="53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조작자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2780928"/>
            <a:ext cx="444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7030A0"/>
                </a:solidFill>
                <a:latin typeface="+mj-ea"/>
                <a:ea typeface="+mj-ea"/>
              </a:rPr>
              <a:t>endl</a:t>
            </a:r>
            <a:r>
              <a:rPr lang="ko-KR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은 </a:t>
            </a:r>
            <a:r>
              <a:rPr lang="en-US" altLang="ko-KR" sz="1600" b="1" dirty="0" smtClean="0">
                <a:solidFill>
                  <a:srgbClr val="7030A0"/>
                </a:solidFill>
                <a:latin typeface="+mj-ea"/>
                <a:ea typeface="+mj-ea"/>
              </a:rPr>
              <a:t>&lt;ostream&gt;</a:t>
            </a:r>
            <a:r>
              <a:rPr lang="ko-KR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클래스에 작성된 함수 이름</a:t>
            </a:r>
            <a:endParaRPr lang="ko-KR" altLang="en-US" sz="16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5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정의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함수 원형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매개 </a:t>
            </a:r>
            <a:r>
              <a:rPr lang="ko-KR" altLang="en-US" dirty="0"/>
              <a:t>변수 없는 </a:t>
            </a:r>
            <a:r>
              <a:rPr lang="ko-KR" altLang="en-US" dirty="0" smtClean="0"/>
              <a:t>조작자의 경우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484784"/>
            <a:ext cx="824903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27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사용자 정의 </a:t>
            </a:r>
            <a:r>
              <a:rPr lang="ko-KR" altLang="en-US" dirty="0" err="1" smtClean="0">
                <a:latin typeface="+mj-ea"/>
              </a:rPr>
              <a:t>조작자</a:t>
            </a:r>
            <a:r>
              <a:rPr lang="ko-KR" altLang="en-US" dirty="0" smtClean="0">
                <a:latin typeface="+mj-ea"/>
              </a:rPr>
              <a:t> 만들기</a:t>
            </a:r>
            <a:endParaRPr lang="ko-KR" altLang="en-US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2472" y="861867"/>
            <a:ext cx="8003640" cy="563231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ostream</a:t>
            </a:r>
            <a:r>
              <a:rPr lang="en-US" altLang="ko-KR" sz="2000" dirty="0">
                <a:latin typeface="+mj-ea"/>
                <a:ea typeface="+mj-ea"/>
              </a:rPr>
              <a:t>&amp; </a:t>
            </a:r>
            <a:r>
              <a:rPr lang="en-US" altLang="ko-KR" sz="2000" b="1" dirty="0" err="1">
                <a:solidFill>
                  <a:srgbClr val="7030A0"/>
                </a:solidFill>
                <a:latin typeface="+mj-ea"/>
                <a:ea typeface="+mj-ea"/>
              </a:rPr>
              <a:t>fivestar</a:t>
            </a:r>
            <a:r>
              <a:rPr lang="en-US" altLang="ko-KR" sz="2000" dirty="0">
                <a:latin typeface="+mj-ea"/>
                <a:ea typeface="+mj-ea"/>
              </a:rPr>
              <a:t>(ostream&amp; outs) {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return outs &lt;&lt; "*****";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}</a:t>
            </a:r>
          </a:p>
          <a:p>
            <a:pPr defTabSz="180000"/>
            <a:endParaRPr lang="en-US" altLang="ko-KR" sz="2000" dirty="0">
              <a:latin typeface="+mj-ea"/>
              <a:ea typeface="+mj-ea"/>
            </a:endParaRP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ostream&amp; </a:t>
            </a:r>
            <a:r>
              <a:rPr lang="en-US" altLang="ko-KR" sz="2000" b="1" dirty="0" err="1">
                <a:solidFill>
                  <a:srgbClr val="7030A0"/>
                </a:solidFill>
                <a:latin typeface="+mj-ea"/>
                <a:ea typeface="+mj-ea"/>
              </a:rPr>
              <a:t>rightarrow</a:t>
            </a:r>
            <a:r>
              <a:rPr lang="en-US" altLang="ko-KR" sz="2000" dirty="0">
                <a:latin typeface="+mj-ea"/>
                <a:ea typeface="+mj-ea"/>
              </a:rPr>
              <a:t>(ostream&amp; outs) {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return outs &lt;&lt; "----&gt;";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}</a:t>
            </a:r>
          </a:p>
          <a:p>
            <a:pPr defTabSz="180000"/>
            <a:endParaRPr lang="en-US" altLang="ko-KR" sz="2000" dirty="0">
              <a:latin typeface="+mj-ea"/>
              <a:ea typeface="+mj-ea"/>
            </a:endParaRP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ostream&amp; 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beep</a:t>
            </a:r>
            <a:r>
              <a:rPr lang="en-US" altLang="ko-KR" sz="2000" dirty="0">
                <a:latin typeface="+mj-ea"/>
                <a:ea typeface="+mj-ea"/>
              </a:rPr>
              <a:t>(ostream&amp; outs) {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return outs &lt;&lt; '\a'; // </a:t>
            </a:r>
            <a:r>
              <a:rPr lang="ko-KR" altLang="en-US" sz="2000" dirty="0">
                <a:latin typeface="+mj-ea"/>
                <a:ea typeface="+mj-ea"/>
              </a:rPr>
              <a:t>시스템 </a:t>
            </a:r>
            <a:r>
              <a:rPr lang="en-US" altLang="ko-KR" sz="2000" dirty="0">
                <a:latin typeface="+mj-ea"/>
                <a:ea typeface="+mj-ea"/>
              </a:rPr>
              <a:t>beep(</a:t>
            </a:r>
            <a:r>
              <a:rPr lang="ko-KR" altLang="en-US" sz="2000" dirty="0">
                <a:latin typeface="+mj-ea"/>
                <a:ea typeface="+mj-ea"/>
              </a:rPr>
              <a:t>삑 소리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발생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}</a:t>
            </a:r>
          </a:p>
          <a:p>
            <a:pPr defTabSz="180000"/>
            <a:endParaRPr lang="en-US" altLang="ko-KR" sz="2000" dirty="0">
              <a:latin typeface="+mj-ea"/>
              <a:ea typeface="+mj-ea"/>
            </a:endParaRPr>
          </a:p>
          <a:p>
            <a:pPr defTabSz="180000"/>
            <a:r>
              <a:rPr lang="en-US" altLang="ko-KR" sz="2000" dirty="0" err="1">
                <a:latin typeface="+mj-ea"/>
                <a:ea typeface="+mj-ea"/>
              </a:rPr>
              <a:t>int</a:t>
            </a:r>
            <a:r>
              <a:rPr lang="en-US" altLang="ko-KR" sz="2000" dirty="0">
                <a:latin typeface="+mj-ea"/>
                <a:ea typeface="+mj-ea"/>
              </a:rPr>
              <a:t> main() {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cout &lt;&lt; "</a:t>
            </a:r>
            <a:r>
              <a:rPr lang="ko-KR" altLang="en-US" sz="2000" dirty="0">
                <a:latin typeface="+mj-ea"/>
                <a:ea typeface="+mj-ea"/>
              </a:rPr>
              <a:t>벨이 울립니다</a:t>
            </a:r>
            <a:r>
              <a:rPr lang="en-US" altLang="ko-KR" sz="2000" dirty="0">
                <a:latin typeface="+mj-ea"/>
                <a:ea typeface="+mj-ea"/>
              </a:rPr>
              <a:t>" &lt;&lt;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7030A0"/>
                </a:solidFill>
                <a:latin typeface="+mj-ea"/>
                <a:ea typeface="+mj-ea"/>
              </a:rPr>
              <a:t>beep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&lt;&lt; </a:t>
            </a:r>
            <a:r>
              <a:rPr lang="en-US" altLang="ko-KR" sz="2000" dirty="0" err="1">
                <a:latin typeface="+mj-ea"/>
                <a:ea typeface="+mj-ea"/>
              </a:rPr>
              <a:t>endl</a:t>
            </a:r>
            <a:r>
              <a:rPr lang="en-US" altLang="ko-KR" sz="2000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cout &lt;&lt; "C" &lt;&lt; </a:t>
            </a:r>
            <a:r>
              <a:rPr lang="en-US" altLang="ko-KR" sz="2000" b="1" dirty="0" err="1">
                <a:solidFill>
                  <a:srgbClr val="7030A0"/>
                </a:solidFill>
                <a:latin typeface="+mj-ea"/>
                <a:ea typeface="+mj-ea"/>
              </a:rPr>
              <a:t>rightarrow</a:t>
            </a:r>
            <a:r>
              <a:rPr lang="en-US" altLang="ko-KR" sz="2000" dirty="0">
                <a:latin typeface="+mj-ea"/>
                <a:ea typeface="+mj-ea"/>
              </a:rPr>
              <a:t> &lt;&lt; "C++" &lt;&lt; </a:t>
            </a:r>
            <a:r>
              <a:rPr lang="en-US" altLang="ko-KR" sz="2000" b="1" dirty="0" err="1">
                <a:solidFill>
                  <a:srgbClr val="7030A0"/>
                </a:solidFill>
                <a:latin typeface="+mj-ea"/>
                <a:ea typeface="+mj-ea"/>
              </a:rPr>
              <a:t>rightarrow</a:t>
            </a:r>
            <a:r>
              <a:rPr lang="en-US" altLang="ko-KR" sz="2000" dirty="0">
                <a:latin typeface="+mj-ea"/>
                <a:ea typeface="+mj-ea"/>
              </a:rPr>
              <a:t> &lt;&lt; "Java" &lt;&lt; </a:t>
            </a:r>
            <a:r>
              <a:rPr lang="en-US" altLang="ko-KR" sz="2000" dirty="0" err="1">
                <a:latin typeface="+mj-ea"/>
                <a:ea typeface="+mj-ea"/>
              </a:rPr>
              <a:t>endl</a:t>
            </a:r>
            <a:r>
              <a:rPr lang="en-US" altLang="ko-KR" sz="2000" dirty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000" dirty="0">
                <a:latin typeface="+mj-ea"/>
                <a:ea typeface="+mj-ea"/>
              </a:rPr>
              <a:t>	cout &lt;&lt; "Visual" &lt;&lt;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 err="1">
                <a:latin typeface="+mj-ea"/>
                <a:ea typeface="+mj-ea"/>
              </a:rPr>
              <a:t>fivestar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&lt;&lt; "C++" &lt;&lt; </a:t>
            </a:r>
            <a:r>
              <a:rPr lang="en-US" altLang="ko-KR" sz="2000" dirty="0" err="1">
                <a:latin typeface="+mj-ea"/>
                <a:ea typeface="+mj-ea"/>
              </a:rPr>
              <a:t>endl</a:t>
            </a:r>
            <a:r>
              <a:rPr lang="en-US" altLang="ko-KR" sz="2000" dirty="0">
                <a:latin typeface="+mj-ea"/>
                <a:ea typeface="+mj-ea"/>
              </a:rPr>
              <a:t>;	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77444" y="980728"/>
            <a:ext cx="3240360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</a:rPr>
              <a:t>벨이 울립니다</a:t>
            </a:r>
          </a:p>
          <a:p>
            <a:r>
              <a:rPr lang="en-US" altLang="ko-KR" sz="1200" b="1" dirty="0">
                <a:latin typeface="+mn-ea"/>
              </a:rPr>
              <a:t>C----&gt;C++----&gt;Java</a:t>
            </a:r>
          </a:p>
          <a:p>
            <a:r>
              <a:rPr lang="en-US" altLang="ko-KR" sz="1200" b="1" dirty="0" smtClean="0">
                <a:latin typeface="+mn-ea"/>
              </a:rPr>
              <a:t>Visual</a:t>
            </a:r>
            <a:r>
              <a:rPr lang="en-US" altLang="ko-KR" sz="1200" b="1" dirty="0">
                <a:latin typeface="+mn-ea"/>
              </a:rPr>
              <a:t>*****C++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947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1" name="곱셈 기호 50"/>
          <p:cNvSpPr/>
          <p:nvPr/>
        </p:nvSpPr>
        <p:spPr>
          <a:xfrm>
            <a:off x="6433715" y="788908"/>
            <a:ext cx="256483" cy="2782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95536" y="928024"/>
            <a:ext cx="8136904" cy="5237280"/>
            <a:chOff x="611560" y="1415030"/>
            <a:chExt cx="7757567" cy="475027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15030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907704" y="5013176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4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스크린 출력 </a:t>
            </a:r>
            <a:r>
              <a:rPr lang="ko-KR" altLang="en-US" dirty="0" err="1"/>
              <a:t>스트림과</a:t>
            </a:r>
            <a:r>
              <a:rPr lang="ko-KR" altLang="en-US" dirty="0"/>
              <a:t> </a:t>
            </a:r>
            <a:r>
              <a:rPr lang="ko-KR" altLang="en-US" dirty="0" smtClean="0"/>
              <a:t>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4" y="980728"/>
            <a:ext cx="869368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2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</a:rPr>
              <a:t>C++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표준은 </a:t>
            </a:r>
            <a:r>
              <a:rPr lang="ko-KR" altLang="en-US" dirty="0" err="1">
                <a:latin typeface="+mj-ea"/>
              </a:rPr>
              <a:t>스트림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입출력만 지</a:t>
            </a:r>
            <a:r>
              <a:rPr lang="ko-KR" altLang="en-US" dirty="0">
                <a:latin typeface="+mj-ea"/>
              </a:rPr>
              <a:t>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61" y="908720"/>
            <a:ext cx="8712968" cy="58326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입출력 방식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입출력 방식</a:t>
            </a:r>
            <a:r>
              <a:rPr lang="en-US" altLang="ko-KR" sz="1800" dirty="0" smtClean="0"/>
              <a:t>(stream I/O)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err="1" smtClean="0"/>
              <a:t>스트림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버퍼를 이용한 입출력 방식</a:t>
            </a:r>
            <a:endParaRPr lang="en-US" altLang="ko-KR" sz="1800" dirty="0" smtClean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입력된 키는 버퍼에 저장</a:t>
            </a:r>
            <a:endParaRPr lang="en-US" altLang="ko-KR" sz="1800" dirty="0" smtClean="0"/>
          </a:p>
          <a:p>
            <a:pPr lvl="3">
              <a:lnSpc>
                <a:spcPct val="100000"/>
              </a:lnSpc>
              <a:spcBef>
                <a:spcPts val="200"/>
              </a:spcBef>
            </a:pPr>
            <a:r>
              <a:rPr lang="en-US" altLang="ko-KR" sz="1800" dirty="0" smtClean="0"/>
              <a:t>&lt;Enter&gt;</a:t>
            </a:r>
            <a:r>
              <a:rPr lang="ko-KR" altLang="en-US" sz="1800" dirty="0" smtClean="0"/>
              <a:t>키가 입력되면 프로그램이 버퍼에서 읽어가는 방식</a:t>
            </a:r>
            <a:endParaRPr lang="en-US" altLang="ko-KR" sz="1800" dirty="0" smtClean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출력되는 데이터는 일차적으로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버퍼에 저장</a:t>
            </a:r>
            <a:endParaRPr lang="en-US" altLang="ko-KR" sz="1800" dirty="0" smtClean="0"/>
          </a:p>
          <a:p>
            <a:pPr lvl="3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버퍼가 꽉 차거나</a:t>
            </a:r>
            <a:r>
              <a:rPr lang="en-US" altLang="ko-KR" sz="1800" dirty="0" smtClean="0"/>
              <a:t>, ‘\n’</a:t>
            </a:r>
            <a:r>
              <a:rPr lang="ko-KR" altLang="en-US" sz="1800" dirty="0" smtClean="0"/>
              <a:t>을 만나거나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 강제 출력 명령의 경우에만 버퍼가 출력 장치에 출력</a:t>
            </a:r>
            <a:endParaRPr lang="en-US" altLang="ko-KR" sz="1800" dirty="0" smtClean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저 수준 입출력 방식</a:t>
            </a:r>
            <a:r>
              <a:rPr lang="en-US" altLang="ko-KR" sz="1800" dirty="0" smtClean="0"/>
              <a:t>(raw level console I/O)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키가 입력되는 즉시 프로그램에게 키 값 전달</a:t>
            </a:r>
            <a:endParaRPr lang="en-US" altLang="ko-KR" sz="1800" dirty="0" smtClean="0"/>
          </a:p>
          <a:p>
            <a:pPr lvl="3">
              <a:lnSpc>
                <a:spcPct val="100000"/>
              </a:lnSpc>
              <a:spcBef>
                <a:spcPts val="200"/>
              </a:spcBef>
            </a:pPr>
            <a:r>
              <a:rPr lang="en-US" altLang="ko-KR" sz="1800" dirty="0"/>
              <a:t>&lt;</a:t>
            </a:r>
            <a:r>
              <a:rPr lang="en-US" altLang="ko-KR" sz="1800" dirty="0" smtClean="0"/>
              <a:t>Backspace&gt;</a:t>
            </a:r>
            <a:r>
              <a:rPr lang="ko-KR" altLang="en-US" sz="1800" dirty="0" smtClean="0"/>
              <a:t>키 그 자체도 프로그램에게 바로 전달</a:t>
            </a:r>
            <a:endParaRPr lang="en-US" altLang="ko-KR" sz="1800" dirty="0" smtClean="0"/>
          </a:p>
          <a:p>
            <a:pPr lvl="3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게임 등 키 입력이 즉각적으로 필요한 곳에 사용</a:t>
            </a:r>
            <a:endParaRPr lang="en-US" altLang="ko-KR" sz="1800" dirty="0" smtClean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프로그램이 출력하는 즉시 출력 장치에 출력</a:t>
            </a:r>
            <a:endParaRPr lang="en-US" altLang="ko-KR" sz="1800" dirty="0" smtClean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컴파일러마다 다른 라이브러리나 </a:t>
            </a:r>
            <a:r>
              <a:rPr lang="en-US" altLang="ko-KR" sz="1800" dirty="0" smtClean="0"/>
              <a:t>API </a:t>
            </a:r>
            <a:r>
              <a:rPr lang="ko-KR" altLang="en-US" sz="1800" dirty="0" smtClean="0"/>
              <a:t>지원</a:t>
            </a:r>
            <a:endParaRPr lang="en-US" altLang="ko-KR" sz="1800" dirty="0" smtClean="0"/>
          </a:p>
          <a:p>
            <a:pPr lvl="3">
              <a:lnSpc>
                <a:spcPct val="100000"/>
              </a:lnSpc>
              <a:spcBef>
                <a:spcPts val="200"/>
              </a:spcBef>
            </a:pPr>
            <a:r>
              <a:rPr lang="en-US" altLang="ko-KR" sz="1800" dirty="0" smtClean="0"/>
              <a:t>C++ </a:t>
            </a:r>
            <a:r>
              <a:rPr lang="ko-KR" altLang="en-US" sz="1800" dirty="0" smtClean="0"/>
              <a:t>프로그램의 호환성 낮음</a:t>
            </a:r>
            <a:endParaRPr lang="en-US" altLang="ko-KR" sz="1800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altLang="ko-KR" sz="1800" dirty="0"/>
              <a:t>C++ </a:t>
            </a:r>
            <a:r>
              <a:rPr lang="ko-KR" altLang="en-US" sz="1800" dirty="0"/>
              <a:t>표준은 </a:t>
            </a:r>
            <a:r>
              <a:rPr lang="ko-KR" altLang="en-US" sz="1800" dirty="0" err="1"/>
              <a:t>스트림</a:t>
            </a:r>
            <a:r>
              <a:rPr lang="ko-KR" altLang="en-US" sz="1800" dirty="0"/>
              <a:t> 방식만 지원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입출력은 모든 표준 </a:t>
            </a:r>
            <a:r>
              <a:rPr lang="en-US" altLang="ko-KR" sz="1800" dirty="0" smtClean="0"/>
              <a:t>C++ </a:t>
            </a:r>
            <a:r>
              <a:rPr lang="ko-KR" altLang="en-US" sz="1800" dirty="0" smtClean="0"/>
              <a:t>컴파일러에 의해 </a:t>
            </a:r>
            <a:r>
              <a:rPr lang="ko-KR" altLang="en-US" sz="1800" dirty="0" err="1" smtClean="0"/>
              <a:t>컴파일됨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ko-KR" altLang="en-US" sz="1800" dirty="0" smtClean="0"/>
              <a:t>높은 호환</a:t>
            </a:r>
            <a:r>
              <a:rPr lang="ko-KR" altLang="en-US" sz="1800" dirty="0"/>
              <a:t>성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6632"/>
            <a:ext cx="8856984" cy="67035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2003</a:t>
            </a:r>
            <a:r>
              <a:rPr lang="ko-KR" altLang="en-US" sz="3000" dirty="0" smtClean="0">
                <a:latin typeface="+mj-ea"/>
              </a:rPr>
              <a:t>년</a:t>
            </a:r>
            <a:r>
              <a:rPr lang="en-US" altLang="ko-KR" sz="3000" dirty="0" smtClean="0">
                <a:latin typeface="+mj-ea"/>
              </a:rPr>
              <a:t> </a:t>
            </a:r>
            <a:r>
              <a:rPr lang="ko-KR" altLang="en-US" sz="3000" dirty="0" smtClean="0">
                <a:latin typeface="+mj-ea"/>
              </a:rPr>
              <a:t>이전의 </a:t>
            </a:r>
            <a:r>
              <a:rPr lang="en-US" altLang="ko-KR" sz="3000" dirty="0" smtClean="0">
                <a:latin typeface="+mj-ea"/>
              </a:rPr>
              <a:t>C++ </a:t>
            </a:r>
            <a:r>
              <a:rPr lang="ko-KR" altLang="en-US" sz="3000" dirty="0" smtClean="0">
                <a:latin typeface="+mj-ea"/>
              </a:rPr>
              <a:t>입출력 라이브러리의 약점</a:t>
            </a:r>
            <a:endParaRPr lang="ko-KR" altLang="en-US" sz="30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대표적인 구 표준</a:t>
            </a:r>
            <a:r>
              <a:rPr lang="en-US" altLang="ko-KR" dirty="0" smtClean="0"/>
              <a:t>(C++03)</a:t>
            </a:r>
            <a:r>
              <a:rPr lang="ko-KR" altLang="en-US" dirty="0" smtClean="0"/>
              <a:t> 입출력 라이브러리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ios, istream, ostream, iostream, 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fstream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한 바이트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FF0000"/>
                </a:solidFill>
              </a:rPr>
              <a:t>char</a:t>
            </a:r>
            <a:r>
              <a:rPr lang="ko-KR" altLang="en-US" dirty="0" smtClean="0"/>
              <a:t>로 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cin &gt;&gt;</a:t>
            </a:r>
            <a:r>
              <a:rPr lang="ko-KR" altLang="en-US" dirty="0" smtClean="0"/>
              <a:t>로 문자를 읽을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문자 읽을 수 없음</a:t>
            </a:r>
            <a:endParaRPr lang="en-US" altLang="ko-KR" dirty="0" smtClean="0"/>
          </a:p>
          <a:p>
            <a:pPr lvl="2"/>
            <a:r>
              <a:rPr lang="ko-KR" altLang="en-US" dirty="0"/>
              <a:t>영어나 기호 </a:t>
            </a:r>
            <a:r>
              <a:rPr lang="en-US" altLang="ko-KR" dirty="0"/>
              <a:t>: 1 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2"/>
            <a:r>
              <a:rPr lang="ko-KR" altLang="en-US" dirty="0" smtClean="0"/>
              <a:t>한글 문자 </a:t>
            </a:r>
            <a:r>
              <a:rPr lang="en-US" altLang="ko-KR" dirty="0"/>
              <a:t>: 2 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지금도 마찬가지로 </a:t>
            </a:r>
            <a:r>
              <a:rPr lang="en-US" altLang="ko-KR" dirty="0" smtClean="0"/>
              <a:t>cin</a:t>
            </a:r>
            <a:r>
              <a:rPr lang="ko-KR" altLang="en-US" dirty="0" smtClean="0"/>
              <a:t>으로 한글을 문자 단위로는 읽을 수 없음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4365104"/>
            <a:ext cx="6809878" cy="70788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char </a:t>
            </a:r>
            <a:r>
              <a:rPr lang="en-US" altLang="ko-KR" sz="2000" dirty="0">
                <a:latin typeface="+mj-ea"/>
                <a:ea typeface="+mj-ea"/>
              </a:rPr>
              <a:t>ch</a:t>
            </a:r>
            <a:r>
              <a:rPr lang="en-US" altLang="ko-KR" sz="2000" dirty="0" smtClean="0">
                <a:latin typeface="+mj-ea"/>
                <a:ea typeface="+mj-ea"/>
              </a:rPr>
              <a:t>;</a:t>
            </a:r>
          </a:p>
          <a:p>
            <a:pPr defTabSz="180000"/>
            <a:r>
              <a:rPr lang="en-US" altLang="ko-KR" sz="2000" dirty="0" smtClean="0">
                <a:latin typeface="+mj-ea"/>
                <a:ea typeface="+mj-ea"/>
              </a:rPr>
              <a:t>cin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&gt;&gt; ch; // </a:t>
            </a:r>
            <a:r>
              <a:rPr lang="ko-KR" altLang="en-US" sz="2000" dirty="0" smtClean="0">
                <a:latin typeface="+mj-ea"/>
                <a:ea typeface="+mj-ea"/>
              </a:rPr>
              <a:t>키보드로 문자 입력</a:t>
            </a:r>
            <a:r>
              <a:rPr lang="en-US" altLang="ko-KR" sz="2000" dirty="0" smtClean="0">
                <a:latin typeface="+mj-ea"/>
                <a:ea typeface="+mj-ea"/>
              </a:rPr>
              <a:t>. </a:t>
            </a:r>
            <a:r>
              <a:rPr lang="ko-KR" altLang="en-US" sz="2000" dirty="0" smtClean="0">
                <a:latin typeface="+mj-ea"/>
                <a:ea typeface="+mj-ea"/>
              </a:rPr>
              <a:t>한글 문자 읽을 수 없음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40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843106" y="1700808"/>
            <a:ext cx="4049374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843106" y="2558064"/>
            <a:ext cx="404937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843106" y="4328955"/>
            <a:ext cx="4049374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새 표준 </a:t>
            </a:r>
            <a:r>
              <a:rPr lang="en-US" altLang="ko-KR" dirty="0" smtClean="0">
                <a:latin typeface="+mj-ea"/>
              </a:rPr>
              <a:t>C++ </a:t>
            </a:r>
            <a:r>
              <a:rPr lang="ko-KR" altLang="en-US" dirty="0" smtClean="0">
                <a:latin typeface="+mj-ea"/>
              </a:rPr>
              <a:t>입출력 라이브러리</a:t>
            </a:r>
            <a:endParaRPr lang="ko-KR" altLang="en-US" dirty="0">
              <a:latin typeface="+mj-ea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크기의 다국어 문자를 수용하기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라이브러리를 템플릿으로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25" y="4285010"/>
            <a:ext cx="4104456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7325" y="2570498"/>
            <a:ext cx="4104456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7325" y="1713242"/>
            <a:ext cx="41044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64554" y="1927556"/>
            <a:ext cx="8590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basic_ios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0718" y="3079317"/>
            <a:ext cx="119383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basic_istream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4934" y="3079316"/>
            <a:ext cx="137391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basic_ostream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8932" y="3753599"/>
            <a:ext cx="125024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basic_iostream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4163" y="4855963"/>
            <a:ext cx="123941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basic_ifstream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1420" y="4841734"/>
            <a:ext cx="126433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basic_ofstream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2953" y="5499459"/>
            <a:ext cx="13284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basic_fstream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화살표 연결선 36"/>
          <p:cNvCxnSpPr>
            <a:stCxn id="31" idx="0"/>
            <a:endCxn id="30" idx="2"/>
          </p:cNvCxnSpPr>
          <p:nvPr/>
        </p:nvCxnSpPr>
        <p:spPr>
          <a:xfrm flipV="1">
            <a:off x="1467636" y="2204555"/>
            <a:ext cx="1026418" cy="87476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2" idx="0"/>
            <a:endCxn id="30" idx="2"/>
          </p:cNvCxnSpPr>
          <p:nvPr/>
        </p:nvCxnSpPr>
        <p:spPr>
          <a:xfrm flipH="1" flipV="1">
            <a:off x="2494054" y="2204555"/>
            <a:ext cx="915620" cy="8747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  <a:endCxn id="31" idx="2"/>
          </p:cNvCxnSpPr>
          <p:nvPr/>
        </p:nvCxnSpPr>
        <p:spPr>
          <a:xfrm flipH="1" flipV="1">
            <a:off x="1467636" y="3356316"/>
            <a:ext cx="1026418" cy="3972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  <a:endCxn id="32" idx="2"/>
          </p:cNvCxnSpPr>
          <p:nvPr/>
        </p:nvCxnSpPr>
        <p:spPr>
          <a:xfrm flipV="1">
            <a:off x="2494054" y="3356315"/>
            <a:ext cx="915620" cy="39728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0"/>
            <a:endCxn id="31" idx="2"/>
          </p:cNvCxnSpPr>
          <p:nvPr/>
        </p:nvCxnSpPr>
        <p:spPr>
          <a:xfrm flipV="1">
            <a:off x="1413870" y="3356316"/>
            <a:ext cx="53766" cy="14996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5" idx="0"/>
            <a:endCxn id="32" idx="2"/>
          </p:cNvCxnSpPr>
          <p:nvPr/>
        </p:nvCxnSpPr>
        <p:spPr>
          <a:xfrm flipH="1" flipV="1">
            <a:off x="3409674" y="3356315"/>
            <a:ext cx="183915" cy="1485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  <a:endCxn id="33" idx="2"/>
          </p:cNvCxnSpPr>
          <p:nvPr/>
        </p:nvCxnSpPr>
        <p:spPr>
          <a:xfrm flipH="1" flipV="1">
            <a:off x="2494054" y="4030598"/>
            <a:ext cx="23137" cy="14688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7325" y="2558064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입출력 </a:t>
            </a:r>
            <a:r>
              <a:rPr lang="ko-KR" altLang="en-US" sz="1000" b="1" dirty="0" err="1" smtClean="0">
                <a:latin typeface="+mj-ea"/>
                <a:ea typeface="+mj-ea"/>
              </a:rPr>
              <a:t>스트림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ko-KR" altLang="en-US" sz="1000" b="1" dirty="0" smtClean="0">
                <a:latin typeface="+mj-ea"/>
                <a:ea typeface="+mj-ea"/>
              </a:rPr>
              <a:t>템플릿 클래스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7325" y="173158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>
                <a:latin typeface="+mj-ea"/>
                <a:ea typeface="+mj-ea"/>
              </a:rPr>
              <a:t>스트림</a:t>
            </a:r>
            <a:r>
              <a:rPr lang="ko-KR" altLang="en-US" sz="1000" b="1" dirty="0" smtClean="0">
                <a:latin typeface="+mj-ea"/>
                <a:ea typeface="+mj-ea"/>
              </a:rPr>
              <a:t> 입출력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ko-KR" altLang="en-US" sz="1000" b="1" dirty="0" smtClean="0">
                <a:latin typeface="+mj-ea"/>
                <a:ea typeface="+mj-ea"/>
              </a:rPr>
              <a:t>기반 </a:t>
            </a:r>
            <a:r>
              <a:rPr lang="ko-KR" altLang="en-US" sz="1000" b="1" dirty="0">
                <a:latin typeface="+mj-ea"/>
                <a:ea typeface="+mj-ea"/>
              </a:rPr>
              <a:t>템</a:t>
            </a:r>
            <a:r>
              <a:rPr lang="ko-KR" altLang="en-US" sz="1000" b="1" dirty="0" smtClean="0">
                <a:latin typeface="+mj-ea"/>
                <a:ea typeface="+mj-ea"/>
              </a:rPr>
              <a:t>플릿 클래스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09103" y="1915122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j-ea"/>
                <a:ea typeface="+mj-ea"/>
              </a:rPr>
              <a:t>ios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15267" y="3066883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j-ea"/>
                <a:ea typeface="+mj-ea"/>
              </a:rPr>
              <a:t>istream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159483" y="3066882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j-ea"/>
                <a:ea typeface="+mj-ea"/>
              </a:rPr>
              <a:t>ostream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213481" y="3741165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j-ea"/>
                <a:ea typeface="+mj-ea"/>
              </a:rPr>
              <a:t>iostream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39176" y="4899908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+mj-ea"/>
                <a:ea typeface="+mj-ea"/>
              </a:rPr>
              <a:t>ifstream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68103" y="4899908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+mj-ea"/>
                <a:ea typeface="+mj-ea"/>
              </a:rPr>
              <a:t>ofstream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223378" y="5487025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+mj-ea"/>
                <a:ea typeface="+mj-ea"/>
              </a:rPr>
              <a:t>fstream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5812185" y="2192121"/>
            <a:ext cx="1026418" cy="8747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6838603" y="2192121"/>
            <a:ext cx="915620" cy="8747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5812185" y="3343882"/>
            <a:ext cx="1026418" cy="397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6838603" y="3343881"/>
            <a:ext cx="915620" cy="3972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5758883" y="3343882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7754223" y="3343881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6838603" y="4018164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23528" y="428501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파일 입출력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ko-KR" altLang="en-US" sz="1000" b="1" dirty="0" smtClean="0">
                <a:latin typeface="+mj-ea"/>
                <a:ea typeface="+mj-ea"/>
              </a:rPr>
              <a:t>템플릿 클래스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640" y="6023898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  <a:latin typeface="+mj-ea"/>
                <a:ea typeface="+mj-ea"/>
              </a:rPr>
              <a:t>새 표준 입출력 라이브러리 </a:t>
            </a:r>
            <a:r>
              <a:rPr lang="en-US" altLang="ko-KR" sz="1400" b="1" dirty="0" smtClean="0">
                <a:solidFill>
                  <a:srgbClr val="0070C0"/>
                </a:solidFill>
                <a:latin typeface="+mj-ea"/>
                <a:ea typeface="+mj-ea"/>
              </a:rPr>
              <a:t>– </a:t>
            </a:r>
            <a:r>
              <a:rPr lang="ko-KR" altLang="en-US" sz="1400" b="1" dirty="0" smtClean="0">
                <a:solidFill>
                  <a:srgbClr val="0070C0"/>
                </a:solidFill>
                <a:latin typeface="+mj-ea"/>
                <a:ea typeface="+mj-ea"/>
              </a:rPr>
              <a:t>템플릿으로 작성</a:t>
            </a:r>
            <a:endParaRPr lang="ko-KR" altLang="en-US" sz="1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57551" y="6024860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  <a:latin typeface="+mj-ea"/>
                <a:ea typeface="+mj-ea"/>
              </a:rPr>
              <a:t>템플릿에 </a:t>
            </a:r>
            <a:r>
              <a:rPr lang="en-US" altLang="ko-KR" sz="1400" b="1" dirty="0" smtClean="0">
                <a:solidFill>
                  <a:srgbClr val="0070C0"/>
                </a:solidFill>
                <a:latin typeface="+mj-ea"/>
                <a:ea typeface="+mj-ea"/>
              </a:rPr>
              <a:t>char </a:t>
            </a:r>
            <a:r>
              <a:rPr lang="ko-KR" altLang="en-US" sz="1400" b="1" dirty="0" smtClean="0">
                <a:solidFill>
                  <a:srgbClr val="0070C0"/>
                </a:solidFill>
                <a:latin typeface="+mj-ea"/>
                <a:ea typeface="+mj-ea"/>
              </a:rPr>
              <a:t>타입으로 구체화한 클래스</a:t>
            </a:r>
            <a:endParaRPr lang="en-US" altLang="ko-KR" sz="14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  <a:latin typeface="+mj-ea"/>
                <a:ea typeface="+mj-ea"/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  <a:latin typeface="+mj-ea"/>
                <a:ea typeface="+mj-ea"/>
              </a:rPr>
              <a:t>구 표준의 이름 그대로 사용할 수 있음</a:t>
            </a:r>
            <a:endParaRPr lang="ko-KR" altLang="en-US" sz="1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3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기본 디자인">
  <a:themeElements>
    <a:clrScheme name="1_기본 디자인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DDDDDD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java2</Template>
  <TotalTime>2769</TotalTime>
  <Words>2013</Words>
  <Application>Microsoft Office PowerPoint</Application>
  <PresentationFormat>화면 슬라이드 쇼(4:3)</PresentationFormat>
  <Paragraphs>678</Paragraphs>
  <Slides>47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49" baseType="lpstr">
      <vt:lpstr>1_기본 디자인</vt:lpstr>
      <vt:lpstr>Badge</vt:lpstr>
      <vt:lpstr>입출력 시스템</vt:lpstr>
      <vt:lpstr>스트림</vt:lpstr>
      <vt:lpstr>C++ 입출력 스트림</vt:lpstr>
      <vt:lpstr>C++ 입출력 스트림 버퍼</vt:lpstr>
      <vt:lpstr>키 입력 스트림과 버퍼의 역할</vt:lpstr>
      <vt:lpstr>스크린 출력 스트림과 버퍼의 역할</vt:lpstr>
      <vt:lpstr>C++ 표준은 스트림 입출력만 지원</vt:lpstr>
      <vt:lpstr>2003년 이전의 C++ 입출력 라이브러리의 약점</vt:lpstr>
      <vt:lpstr>새 표준 C++ 입출력 라이브러리</vt:lpstr>
      <vt:lpstr>입출력 클래스 소개</vt:lpstr>
      <vt:lpstr>표준 입출력 스트림 객체</vt:lpstr>
      <vt:lpstr>&lt;iostream&gt;에 선언된 스트림 객체들</vt:lpstr>
      <vt:lpstr>ostream 멤버 함수를 이용한 문자 출력</vt:lpstr>
      <vt:lpstr>istream 멤버 함수 – 문자 입력, get() 함수</vt:lpstr>
      <vt:lpstr>istream 멤버 함수 – 문자 입력, get() 함수</vt:lpstr>
      <vt:lpstr>ch = cin.get()의 실행 사례</vt:lpstr>
      <vt:lpstr>get()과  get(char&amp;)을 이용한 한 줄의 문자 읽기 </vt:lpstr>
      <vt:lpstr>문자열 입력</vt:lpstr>
      <vt:lpstr>get(char*, int)을 이용한 문자열 입력</vt:lpstr>
      <vt:lpstr>한 줄 읽기</vt:lpstr>
      <vt:lpstr>getline()으로 한 줄 단위로 문장 읽기</vt:lpstr>
      <vt:lpstr>입력 문자 건너 띄기와 문자 개수 알아내기</vt:lpstr>
      <vt:lpstr>포맷 입출력</vt:lpstr>
      <vt:lpstr>포맷 플래그</vt:lpstr>
      <vt:lpstr>ios 클래스에 정의된 포맷 플래그</vt:lpstr>
      <vt:lpstr>포맷 플래그를 세팅하는 멤버 함수</vt:lpstr>
      <vt:lpstr>setf(), unsetf()를 사용한 포맷 출력</vt:lpstr>
      <vt:lpstr>포맷 함수 활용</vt:lpstr>
      <vt:lpstr>width(), fill(), precision()을 사용한 포맷 출력</vt:lpstr>
      <vt:lpstr>조작자</vt:lpstr>
      <vt:lpstr>매개 변수 없는 조작자</vt:lpstr>
      <vt:lpstr>매개 변수를 가진 조작자</vt:lpstr>
      <vt:lpstr>매개 변수 없는 조작자 사용</vt:lpstr>
      <vt:lpstr>매개 변수를 가진 조작자 사용 예</vt:lpstr>
      <vt:lpstr>삽입 연산자(&lt;&lt;)</vt:lpstr>
      <vt:lpstr>삽입 연산자의 실행 과정</vt:lpstr>
      <vt:lpstr>사용자 삽입 연산자 만들기</vt:lpstr>
      <vt:lpstr>cout &lt;&lt; p;를 위한 &lt;&lt; 연산자 만들기</vt:lpstr>
      <vt:lpstr>Point 객체를 스트림에 출력하는 &lt;&lt; 연산자 작성</vt:lpstr>
      <vt:lpstr>Book 클래스를 만들고 Book 객체를 스트림에 출력하는 &lt;&lt; 연산자 작성</vt:lpstr>
      <vt:lpstr>추출 연산자(&gt;&gt;)</vt:lpstr>
      <vt:lpstr>사용자 추출 연산자 만들기</vt:lpstr>
      <vt:lpstr>cin &gt;&gt; p;를 위한 &gt;&gt; 연산자 만들기</vt:lpstr>
      <vt:lpstr>Point 객체를 입력 받는 &gt;&gt; 연산자 작성 </vt:lpstr>
      <vt:lpstr>조작자 실행 과정</vt:lpstr>
      <vt:lpstr>사용자 정의 조작자 함수 원형</vt:lpstr>
      <vt:lpstr>사용자 정의 조작자 만들기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 programming</dc:title>
  <dc:subject>oop &amp; cpp</dc:subject>
  <dc:creator>hjsong</dc:creator>
  <cp:lastModifiedBy>kabsung Lee</cp:lastModifiedBy>
  <cp:revision>722</cp:revision>
  <dcterms:created xsi:type="dcterms:W3CDTF">1601-01-01T00:00:00Z</dcterms:created>
  <dcterms:modified xsi:type="dcterms:W3CDTF">2019-05-28T09:19:27Z</dcterms:modified>
</cp:coreProperties>
</file>